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9" r:id="rId2"/>
    <p:sldId id="260" r:id="rId3"/>
    <p:sldId id="279" r:id="rId4"/>
    <p:sldId id="257" r:id="rId5"/>
    <p:sldId id="292" r:id="rId6"/>
    <p:sldId id="284" r:id="rId7"/>
    <p:sldId id="277" r:id="rId8"/>
    <p:sldId id="278" r:id="rId9"/>
    <p:sldId id="288" r:id="rId10"/>
    <p:sldId id="283" r:id="rId11"/>
    <p:sldId id="280" r:id="rId12"/>
    <p:sldId id="290" r:id="rId13"/>
    <p:sldId id="289" r:id="rId14"/>
    <p:sldId id="291" r:id="rId15"/>
    <p:sldId id="281" r:id="rId16"/>
    <p:sldId id="28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84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7" autoAdjust="0"/>
    <p:restoredTop sz="95995" autoAdjust="0"/>
  </p:normalViewPr>
  <p:slideViewPr>
    <p:cSldViewPr snapToGrid="0">
      <p:cViewPr varScale="1">
        <p:scale>
          <a:sx n="77" d="100"/>
          <a:sy n="77" d="100"/>
        </p:scale>
        <p:origin x="19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89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ED47-EE91-4403-9E82-880EC51C5D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1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C37E492-080E-43A5-B526-3C5C3BB0979F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00200" y="4343400"/>
            <a:ext cx="3733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6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4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2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57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48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emf"/><Relationship Id="rId2" Type="http://schemas.openxmlformats.org/officeDocument/2006/relationships/tags" Target="../tags/tag13.xml"/><Relationship Id="rId16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6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13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3970" y="0"/>
            <a:ext cx="7707993" cy="6858000"/>
          </a:xfrm>
          <a:prstGeom prst="rect">
            <a:avLst/>
          </a:prstGeom>
          <a:solidFill>
            <a:schemeClr val="accent2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占位符 85"/>
          <p:cNvSpPr txBox="1"/>
          <p:nvPr/>
        </p:nvSpPr>
        <p:spPr>
          <a:xfrm>
            <a:off x="615315" y="1440815"/>
            <a:ext cx="7867650" cy="33089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lt"/>
                <a:sym typeface="+mn-lt"/>
              </a:rPr>
              <a:t>Template for student </a:t>
            </a:r>
          </a:p>
        </p:txBody>
      </p:sp>
      <p:sp>
        <p:nvSpPr>
          <p:cNvPr id="36" name="标题 1"/>
          <p:cNvSpPr txBox="1"/>
          <p:nvPr/>
        </p:nvSpPr>
        <p:spPr>
          <a:xfrm>
            <a:off x="997313" y="1963804"/>
            <a:ext cx="7055958" cy="1828193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方正小标宋简体" panose="03000509000000000000" pitchFamily="65" charset="-122"/>
                <a:cs typeface="Arial" panose="020B0604020202020204" pitchFamily="34" charset="0"/>
                <a:sym typeface="+mn-lt"/>
              </a:rPr>
              <a:t>GPU</a:t>
            </a:r>
            <a:r>
              <a:rPr lang="zh-CN" altLang="en-US" sz="4800" b="1" dirty="0" smtClean="0">
                <a:solidFill>
                  <a:schemeClr val="bg1"/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并行计算</a:t>
            </a:r>
            <a:endParaRPr lang="en-US" altLang="zh-CN" sz="4800" b="1" dirty="0" smtClean="0">
              <a:solidFill>
                <a:schemeClr val="bg1"/>
              </a:solidFill>
              <a:effectLst/>
              <a:latin typeface="方正小标宋简体" panose="03000509000000000000" pitchFamily="65" charset="-122"/>
              <a:ea typeface="方正小标宋简体" panose="03000509000000000000" pitchFamily="65" charset="-122"/>
              <a:cs typeface="+mn-ea"/>
              <a:sym typeface="+mn-lt"/>
            </a:endParaRPr>
          </a:p>
          <a:p>
            <a:pPr algn="l"/>
            <a:r>
              <a:rPr lang="zh-CN" altLang="en-US" sz="4800" b="1" dirty="0" smtClean="0">
                <a:solidFill>
                  <a:schemeClr val="bg1"/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作业报告</a:t>
            </a:r>
            <a:endParaRPr lang="zh-CN" altLang="en-US" sz="4800" b="1" dirty="0">
              <a:solidFill>
                <a:schemeClr val="bg1"/>
              </a:solidFill>
              <a:effectLst/>
              <a:latin typeface="方正小标宋简体" panose="03000509000000000000" pitchFamily="65" charset="-122"/>
              <a:ea typeface="方正小标宋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7" name="文本占位符 85"/>
          <p:cNvSpPr txBox="1"/>
          <p:nvPr/>
        </p:nvSpPr>
        <p:spPr>
          <a:xfrm>
            <a:off x="997313" y="4177402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+mj-lt"/>
                <a:sym typeface="+mn-lt"/>
              </a:rPr>
              <a:t>格子玻尔兹曼方法计算圆柱绕流问题</a:t>
            </a:r>
            <a:endParaRPr sz="2000" dirty="0">
              <a:solidFill>
                <a:schemeClr val="bg1"/>
              </a:solidFill>
              <a:latin typeface="+mj-lt"/>
              <a:cs typeface="+mj-lt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97313" y="4058678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圆角矩形 5"/>
          <p:cNvSpPr/>
          <p:nvPr>
            <p:custDataLst>
              <p:tags r:id="rId2"/>
            </p:custDataLst>
          </p:nvPr>
        </p:nvSpPr>
        <p:spPr>
          <a:xfrm>
            <a:off x="8603615" y="2917804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圆角矩形 5"/>
          <p:cNvSpPr/>
          <p:nvPr>
            <p:custDataLst>
              <p:tags r:id="rId3"/>
            </p:custDataLst>
          </p:nvPr>
        </p:nvSpPr>
        <p:spPr>
          <a:xfrm>
            <a:off x="8603615" y="3590269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圆角矩形 5"/>
          <p:cNvSpPr/>
          <p:nvPr>
            <p:custDataLst>
              <p:tags r:id="rId4"/>
            </p:custDataLst>
          </p:nvPr>
        </p:nvSpPr>
        <p:spPr>
          <a:xfrm>
            <a:off x="8603615" y="4262734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矩形 6"/>
          <p:cNvSpPr/>
          <p:nvPr>
            <p:custDataLst>
              <p:tags r:id="rId5"/>
            </p:custDataLst>
          </p:nvPr>
        </p:nvSpPr>
        <p:spPr>
          <a:xfrm>
            <a:off x="8881745" y="3039724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汪乘雲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PA-矩形 6"/>
          <p:cNvSpPr/>
          <p:nvPr>
            <p:custDataLst>
              <p:tags r:id="rId6"/>
            </p:custDataLst>
          </p:nvPr>
        </p:nvSpPr>
        <p:spPr>
          <a:xfrm>
            <a:off x="8881745" y="3717904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zh-CN" sz="16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SA21005050</a:t>
            </a:r>
            <a:endParaRPr lang="zh-CN" sz="1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PA-矩形 6"/>
          <p:cNvSpPr/>
          <p:nvPr>
            <p:custDataLst>
              <p:tags r:id="rId7"/>
            </p:custDataLst>
          </p:nvPr>
        </p:nvSpPr>
        <p:spPr>
          <a:xfrm>
            <a:off x="8881744" y="4352904"/>
            <a:ext cx="18918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工程科学学院</a:t>
            </a:r>
            <a:endParaRPr lang="zh-CN" sz="16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06475" y="5935949"/>
            <a:ext cx="1518558" cy="2571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24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65170" y="53854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46005" y="4836795"/>
            <a:ext cx="1659890" cy="173228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794875" y="530839"/>
            <a:ext cx="1905000" cy="190500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32780" y="107950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730615" y="2173584"/>
            <a:ext cx="548640" cy="54864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0589" y="541020"/>
            <a:ext cx="485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程序框图（以</a:t>
            </a:r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方正小标宋简体" panose="03000509000000000000" pitchFamily="65" charset="-122"/>
                <a:cs typeface="Arial" panose="020B0604020202020204" pitchFamily="34" charset="0"/>
              </a:rPr>
              <a:t>CUDA</a:t>
            </a: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方正小标宋简体" panose="03000509000000000000" pitchFamily="65" charset="-122"/>
                <a:cs typeface="Arial" panose="020B0604020202020204" pitchFamily="34" charset="0"/>
              </a:rPr>
              <a:t>程序</a:t>
            </a: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为例）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44" y="1062990"/>
            <a:ext cx="10058400" cy="56449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0590" y="12648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solidFill>
                  <a:srgbClr val="51848E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流场结果对比</a:t>
            </a:r>
            <a:endParaRPr lang="zh-CN" altLang="en-US" sz="2000" dirty="0">
              <a:solidFill>
                <a:srgbClr val="5184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57" y="-926"/>
            <a:ext cx="4960373" cy="64478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58264" y="1886296"/>
            <a:ext cx="36010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三个程序运行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10000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步后的每个网格点的速度分量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输出到文件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10000.plt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中，并使用后处理软件</a:t>
            </a:r>
            <a:r>
              <a:rPr lang="en-US" altLang="zh-CN" sz="1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tecplot</a:t>
            </a:r>
            <a:r>
              <a:rPr lang="zh-CN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绘制涡量云图进行对比，涡量计算公式</a:t>
            </a:r>
            <a:r>
              <a:rPr lang="zh-CN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371841"/>
              </p:ext>
            </p:extLst>
          </p:nvPr>
        </p:nvGraphicFramePr>
        <p:xfrm>
          <a:off x="2119319" y="3042296"/>
          <a:ext cx="1225411" cy="55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5" imgW="927000" imgH="419040" progId="Equation.DSMT4">
                  <p:embed/>
                </p:oleObj>
              </mc:Choice>
              <mc:Fallback>
                <p:oleObj name="Equation" r:id="rId5" imgW="9270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319" y="3042296"/>
                        <a:ext cx="1225411" cy="553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文本框 148"/>
          <p:cNvSpPr txBox="1"/>
          <p:nvPr/>
        </p:nvSpPr>
        <p:spPr>
          <a:xfrm>
            <a:off x="725028" y="42799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结果分析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8" y="4070567"/>
            <a:ext cx="5683573" cy="211202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398210" y="4070567"/>
            <a:ext cx="118314" cy="2112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9000" y="117607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100" dirty="0" smtClean="0">
                <a:solidFill>
                  <a:srgbClr val="51848E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运行时间</a:t>
            </a:r>
            <a:r>
              <a:rPr lang="zh-CN" altLang="zh-CN" sz="2000" kern="100" dirty="0" smtClean="0">
                <a:solidFill>
                  <a:srgbClr val="51848E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对比</a:t>
            </a:r>
            <a:endParaRPr lang="zh-CN" altLang="en-US" sz="2000" dirty="0">
              <a:solidFill>
                <a:srgbClr val="5184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1100" y="1985070"/>
            <a:ext cx="394587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两种计时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16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串行和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OpenMP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并行程序，我们采用的是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时钟，通过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clock()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调用并且计算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程序，采用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CUDA 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事件计时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计算时间，因为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核函数与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程序是异步执行的，容易带来各种延迟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相比之下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，继续采用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主机端计时就会不够精确（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计时仅精确到小数点后三位，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时间计时精确到小数点后六位）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9" y="1149144"/>
            <a:ext cx="4796703" cy="42356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5028" y="42799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结果分析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5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25028" y="42799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结果分析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938" y="94996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100" dirty="0" smtClean="0">
                <a:solidFill>
                  <a:srgbClr val="51848E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参数影响</a:t>
            </a:r>
            <a:endParaRPr lang="zh-CN" altLang="en-US" sz="2000" dirty="0">
              <a:solidFill>
                <a:srgbClr val="5184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00" y="1460560"/>
            <a:ext cx="41624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并行核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16" y="1062990"/>
            <a:ext cx="5764953" cy="5067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8" y="2497754"/>
            <a:ext cx="4800168" cy="36328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3828" y="1894215"/>
            <a:ext cx="4337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通过</a:t>
            </a:r>
            <a:r>
              <a:rPr lang="en-US" altLang="zh-CN" sz="1400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omp_set_num_threads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函数改变并行核数，分别研究了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1/2/4/6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核下的并行计算效率。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0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26182" y="42799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结果分析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8092" y="94996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100" dirty="0" smtClean="0">
                <a:solidFill>
                  <a:srgbClr val="51848E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参数影响</a:t>
            </a:r>
            <a:endParaRPr lang="zh-CN" altLang="en-US" sz="2000" dirty="0">
              <a:solidFill>
                <a:srgbClr val="5184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0154" y="1460560"/>
            <a:ext cx="47001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）线程块大小</a:t>
            </a:r>
            <a:endParaRPr lang="en-US" altLang="zh-CN" sz="16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2" y="3059999"/>
            <a:ext cx="4088823" cy="34136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19" y="1468006"/>
            <a:ext cx="7049578" cy="41775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8093" y="1872040"/>
            <a:ext cx="43546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block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中的线程数量并不是全部使用完最好，在达到一定大小后，一味地增加线程也不会取得性能的提升，反而有可能会让性能下降。线程数达到隐藏各种延迟的程度后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，线程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数量的提升就并无太大的作用。存在一个最优的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大小使得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加速效果最好。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4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0590" y="54102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心得体会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75063" y="1692947"/>
            <a:ext cx="847551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lang="en-US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CUDA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的安装，一定要选择适配自己的显卡版本，且对于这种底层的语言安装最好安装在</a:t>
            </a:r>
            <a:r>
              <a:rPr lang="en-US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盘，否则在设置环境变量以及调用库函数时，经常会找不到路径</a:t>
            </a: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000" kern="100" dirty="0" smtClean="0">
              <a:solidFill>
                <a:srgbClr val="51848E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程序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对比实验时，一定要保证属性设置完全一致， </a:t>
            </a:r>
            <a:r>
              <a:rPr lang="en-US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Release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版本的程序相比</a:t>
            </a:r>
            <a:r>
              <a:rPr lang="en-US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Debug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版本也有很大的速度优化，除此以外</a:t>
            </a:r>
            <a:r>
              <a:rPr lang="en-US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O1/O2/O3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优化也会对程序速度产生很大影响</a:t>
            </a: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000" kern="100" dirty="0" smtClean="0">
              <a:solidFill>
                <a:srgbClr val="51848E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lang="zh-CN" altLang="zh-CN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线程块的大小，并不是越大越好，存在最优的配置，需要靠自行实验得出</a:t>
            </a:r>
            <a:r>
              <a:rPr lang="zh-CN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000" kern="100" dirty="0" smtClean="0">
              <a:solidFill>
                <a:srgbClr val="51848E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虽然一直</a:t>
            </a:r>
            <a:r>
              <a:rPr lang="zh-CN" altLang="en-US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在使用</a:t>
            </a:r>
            <a:r>
              <a:rPr lang="zh-CN" altLang="en-US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课题组的相关并行</a:t>
            </a:r>
            <a:r>
              <a:rPr lang="en-US" altLang="zh-CN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Fortran</a:t>
            </a:r>
            <a:r>
              <a:rPr lang="zh-CN" altLang="en-US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代码</a:t>
            </a:r>
            <a:r>
              <a:rPr lang="zh-CN" altLang="en-US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，但</a:t>
            </a:r>
            <a:r>
              <a:rPr lang="zh-CN" altLang="en-US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对具体并行计算</a:t>
            </a:r>
            <a:r>
              <a:rPr lang="zh-CN" altLang="en-US" sz="2000" kern="100" dirty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的内容了解甚</a:t>
            </a:r>
            <a:r>
              <a:rPr lang="zh-CN" altLang="en-US" sz="2000" kern="100" dirty="0" smtClean="0">
                <a:solidFill>
                  <a:srgbClr val="51848E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少，只有实际操作才能发现算法使用需要注意的问题。</a:t>
            </a:r>
            <a:endParaRPr lang="en-US" altLang="zh-CN" sz="2000" kern="100" dirty="0" smtClean="0">
              <a:solidFill>
                <a:srgbClr val="51848E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51848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3970" y="0"/>
            <a:ext cx="7472861" cy="6858000"/>
          </a:xfrm>
          <a:prstGeom prst="rect">
            <a:avLst/>
          </a:prstGeom>
          <a:solidFill>
            <a:schemeClr val="accent2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占位符 85"/>
          <p:cNvSpPr txBox="1"/>
          <p:nvPr/>
        </p:nvSpPr>
        <p:spPr>
          <a:xfrm>
            <a:off x="615315" y="1440815"/>
            <a:ext cx="7867650" cy="330898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lt"/>
                <a:sym typeface="+mn-lt"/>
              </a:rPr>
              <a:t>Template for student </a:t>
            </a:r>
          </a:p>
        </p:txBody>
      </p:sp>
      <p:sp>
        <p:nvSpPr>
          <p:cNvPr id="36" name="标题 1"/>
          <p:cNvSpPr txBox="1"/>
          <p:nvPr/>
        </p:nvSpPr>
        <p:spPr>
          <a:xfrm>
            <a:off x="968375" y="2371716"/>
            <a:ext cx="7055958" cy="1639744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sz="8800" b="1" dirty="0">
                <a:solidFill>
                  <a:schemeClr val="bg1"/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谢谢</a:t>
            </a:r>
            <a:r>
              <a:rPr lang="zh-CN" sz="8800" b="1" dirty="0" smtClean="0">
                <a:solidFill>
                  <a:schemeClr val="bg1"/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指导</a:t>
            </a:r>
            <a:r>
              <a:rPr lang="zh-CN" altLang="en-US" sz="8800" b="1" dirty="0" smtClean="0">
                <a:solidFill>
                  <a:schemeClr val="bg1"/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！</a:t>
            </a:r>
            <a:endParaRPr lang="zh-CN" sz="8800" b="1" dirty="0">
              <a:solidFill>
                <a:schemeClr val="bg1"/>
              </a:solidFill>
              <a:effectLst/>
              <a:latin typeface="方正小标宋简体" panose="03000509000000000000" pitchFamily="65" charset="-122"/>
              <a:ea typeface="方正小标宋简体" panose="03000509000000000000" pitchFamily="65" charset="-122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9558" y="3896904"/>
            <a:ext cx="4711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006475" y="5935949"/>
            <a:ext cx="1518558" cy="2571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24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65170" y="53854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46005" y="4836795"/>
            <a:ext cx="1659890" cy="1732280"/>
          </a:xfrm>
          <a:prstGeom prst="ellipse">
            <a:avLst/>
          </a:prstGeom>
          <a:gradFill flip="none" rotWithShape="0"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87000" y="459105"/>
            <a:ext cx="1905000" cy="190500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32780" y="107950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222740" y="2101850"/>
            <a:ext cx="548640" cy="54864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080" y="-5080"/>
            <a:ext cx="10185400" cy="6863080"/>
            <a:chOff x="-8" y="-8"/>
            <a:chExt cx="19221" cy="10808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8"/>
            <a:srcRect b="17500"/>
            <a:stretch>
              <a:fillRect/>
            </a:stretch>
          </p:blipFill>
          <p:spPr>
            <a:xfrm>
              <a:off x="14" y="-8"/>
              <a:ext cx="19182" cy="108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8" y="0"/>
              <a:ext cx="19221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82000"/>
                  </a:srgbClr>
                </a:gs>
                <a:gs pos="79000">
                  <a:schemeClr val="bg1">
                    <a:alpha val="89000"/>
                  </a:schemeClr>
                </a:gs>
                <a:gs pos="55000">
                  <a:schemeClr val="bg1">
                    <a:alpha val="92000"/>
                  </a:schemeClr>
                </a:gs>
              </a:gsLst>
              <a:lin ang="4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 flipH="1">
            <a:off x="3846195" y="0"/>
            <a:ext cx="8343265" cy="685609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911543" y="2407285"/>
            <a:ext cx="2336800" cy="14990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8000" b="1" dirty="0">
                <a:solidFill>
                  <a:schemeClr val="accent2">
                    <a:lumMod val="75000"/>
                  </a:schemeClr>
                </a:solidFill>
                <a:effectLst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7" name="文本占位符 85"/>
          <p:cNvSpPr txBox="1"/>
          <p:nvPr/>
        </p:nvSpPr>
        <p:spPr>
          <a:xfrm>
            <a:off x="1587818" y="4058264"/>
            <a:ext cx="984250" cy="312420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+mj-lt"/>
                <a:sym typeface="+mn-lt"/>
              </a:rPr>
              <a:t>CONTENT</a:t>
            </a: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021080" y="3940810"/>
            <a:ext cx="2117725" cy="127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262852" y="2543809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选题背景</a:t>
            </a:r>
          </a:p>
        </p:txBody>
      </p:sp>
      <p:sp>
        <p:nvSpPr>
          <p:cNvPr id="46" name="PA-圆角矩形 5"/>
          <p:cNvSpPr/>
          <p:nvPr>
            <p:custDataLst>
              <p:tags r:id="rId2"/>
            </p:custDataLst>
          </p:nvPr>
        </p:nvSpPr>
        <p:spPr>
          <a:xfrm>
            <a:off x="4326227" y="2446337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371947" y="2513012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01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879476" y="2543809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研究方法</a:t>
            </a:r>
            <a:endParaRPr lang="zh-CN" altLang="en-US" sz="2800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53" name="PA-圆角矩形 5"/>
          <p:cNvSpPr/>
          <p:nvPr>
            <p:custDataLst>
              <p:tags r:id="rId3"/>
            </p:custDataLst>
          </p:nvPr>
        </p:nvSpPr>
        <p:spPr>
          <a:xfrm>
            <a:off x="7878803" y="2446337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947700" y="2513012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02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274152" y="3898899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结果分析</a:t>
            </a:r>
            <a:endParaRPr lang="zh-CN" altLang="en-US" sz="2800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9" name="PA-圆角矩形 5"/>
          <p:cNvSpPr/>
          <p:nvPr>
            <p:custDataLst>
              <p:tags r:id="rId4"/>
            </p:custDataLst>
          </p:nvPr>
        </p:nvSpPr>
        <p:spPr>
          <a:xfrm>
            <a:off x="4326227" y="3801427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1947" y="3868102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03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830945" y="3898899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心得体会</a:t>
            </a:r>
            <a:endParaRPr lang="zh-CN" altLang="en-US" sz="2800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75" name="PA-圆角矩形 5"/>
          <p:cNvSpPr/>
          <p:nvPr>
            <p:custDataLst>
              <p:tags r:id="rId5"/>
            </p:custDataLst>
          </p:nvPr>
        </p:nvSpPr>
        <p:spPr>
          <a:xfrm>
            <a:off x="7878803" y="3801427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47700" y="3868102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04</a:t>
            </a:r>
          </a:p>
        </p:txBody>
      </p:sp>
      <p:sp>
        <p:nvSpPr>
          <p:cNvPr id="89" name="椭圆 88"/>
          <p:cNvSpPr/>
          <p:nvPr/>
        </p:nvSpPr>
        <p:spPr>
          <a:xfrm>
            <a:off x="-1062355" y="-621665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262255" y="1323975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3019425" y="5487035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798175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300460" y="572643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0407650" y="819785"/>
            <a:ext cx="448310" cy="44831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ṥļídé"/>
          <p:cNvSpPr/>
          <p:nvPr/>
        </p:nvSpPr>
        <p:spPr bwMode="auto">
          <a:xfrm>
            <a:off x="9359900" y="0"/>
            <a:ext cx="2832100" cy="6858000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8025"/>
            <a:chOff x="10150" y="1649"/>
            <a:chExt cx="4598" cy="111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选题背景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3618" cy="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The 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background 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of the topic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5429250" y="1714500"/>
            <a:ext cx="5600700" cy="170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429250" y="3683000"/>
            <a:ext cx="5600700" cy="170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746189" y="19862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计算流体力学</a:t>
            </a:r>
            <a:endParaRPr lang="zh-CN" altLang="en-US" sz="20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746188" y="2452370"/>
            <a:ext cx="52168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随着计算机技术和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现代流体力学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计算方法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发展，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计算流体力学（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CFD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）已经成为研究流体力学各种物理现象的重要工具。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íSlïḋê"/>
          <p:cNvSpPr/>
          <p:nvPr/>
        </p:nvSpPr>
        <p:spPr bwMode="auto">
          <a:xfrm>
            <a:off x="5746189" y="2390140"/>
            <a:ext cx="4048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84289" y="39547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格子玻尔兹曼方法</a:t>
            </a:r>
            <a:endParaRPr lang="zh-CN" altLang="en-US" sz="20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84289" y="4420870"/>
            <a:ext cx="475361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一种介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观方法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，相比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于传统的数值方法，可以比较方便的处理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复杂边界条件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，计算效率更高效且具有很好的并行性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íSlïḋê"/>
          <p:cNvSpPr/>
          <p:nvPr/>
        </p:nvSpPr>
        <p:spPr bwMode="auto">
          <a:xfrm>
            <a:off x="5784289" y="4358640"/>
            <a:ext cx="4048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00" name="îsļîdè"/>
          <p:cNvSpPr/>
          <p:nvPr/>
        </p:nvSpPr>
        <p:spPr bwMode="auto">
          <a:xfrm flipV="1">
            <a:off x="2587625" y="5372735"/>
            <a:ext cx="1960245" cy="76200"/>
          </a:xfrm>
          <a:custGeom>
            <a:avLst/>
            <a:gdLst>
              <a:gd name="connsiteX0" fmla="*/ 0 w 1041400"/>
              <a:gd name="connsiteY0" fmla="*/ 0 h 2967068"/>
              <a:gd name="connsiteX1" fmla="*/ 1041400 w 1041400"/>
              <a:gd name="connsiteY1" fmla="*/ 0 h 2967068"/>
              <a:gd name="connsiteX2" fmla="*/ 1041400 w 1041400"/>
              <a:gd name="connsiteY2" fmla="*/ 2967068 h 2967068"/>
              <a:gd name="connsiteX3" fmla="*/ 0 w 1041400"/>
              <a:gd name="connsiteY3" fmla="*/ 2967068 h 2967068"/>
              <a:gd name="connsiteX4" fmla="*/ 0 w 1041400"/>
              <a:gd name="connsiteY4" fmla="*/ 0 h 296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2967068">
                <a:moveTo>
                  <a:pt x="0" y="0"/>
                </a:moveTo>
                <a:lnTo>
                  <a:pt x="1041400" y="0"/>
                </a:lnTo>
                <a:lnTo>
                  <a:pt x="1041400" y="2967068"/>
                </a:lnTo>
                <a:lnTo>
                  <a:pt x="0" y="29670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9"/>
          <a:stretch/>
        </p:blipFill>
        <p:spPr bwMode="auto">
          <a:xfrm>
            <a:off x="474223" y="1804160"/>
            <a:ext cx="4796558" cy="338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#2946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31" y="1125044"/>
            <a:ext cx="7123176" cy="3143504"/>
            <a:chOff x="1" y="1895348"/>
            <a:chExt cx="7123176" cy="3143504"/>
          </a:xfrm>
        </p:grpSpPr>
        <p:sp>
          <p:nvSpPr>
            <p:cNvPr id="10" name="í$ḻídè"/>
            <p:cNvSpPr/>
            <p:nvPr/>
          </p:nvSpPr>
          <p:spPr>
            <a:xfrm>
              <a:off x="1" y="1895348"/>
              <a:ext cx="7123176" cy="31435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95000"/>
                    <a:alpha val="80000"/>
                  </a:schemeClr>
                </a:gs>
              </a:gsLst>
              <a:lin ang="0" scaled="1"/>
              <a:tileRect/>
            </a:gra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ïşlíďe"/>
            <p:cNvSpPr/>
            <p:nvPr/>
          </p:nvSpPr>
          <p:spPr>
            <a:xfrm>
              <a:off x="6967728" y="1895348"/>
              <a:ext cx="155448" cy="3143504"/>
            </a:xfrm>
            <a:prstGeom prst="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0590" y="54102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研究方法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7030" y="1761197"/>
            <a:ext cx="394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格子玻尔兹曼方法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07030" y="2571066"/>
            <a:ext cx="57115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以二维情况为例，在九个速度方向离散统计热物理中所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玻尔兹曼方程，就得到格子玻尔兹曼方程（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Lattice Boltzmann Equation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LBE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）如下：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íSlïḋê"/>
          <p:cNvSpPr/>
          <p:nvPr/>
        </p:nvSpPr>
        <p:spPr bwMode="auto">
          <a:xfrm>
            <a:off x="1201719" y="2429996"/>
            <a:ext cx="4048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74346" y="266330"/>
            <a:ext cx="198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pic>
        <p:nvPicPr>
          <p:cNvPr id="88" name="图片 8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t="10332" r="10059"/>
          <a:stretch/>
        </p:blipFill>
        <p:spPr bwMode="auto">
          <a:xfrm>
            <a:off x="8132473" y="1397137"/>
            <a:ext cx="2567082" cy="2545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/>
          <p:cNvSpPr/>
          <p:nvPr/>
        </p:nvSpPr>
        <p:spPr>
          <a:xfrm>
            <a:off x="8392336" y="4170371"/>
            <a:ext cx="215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solidFill>
                  <a:srgbClr val="5184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D2Q9</a:t>
            </a:r>
            <a:r>
              <a:rPr lang="zh-CN" altLang="zh-CN" b="1" kern="100" dirty="0">
                <a:solidFill>
                  <a:srgbClr val="5184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速度离散模型</a:t>
            </a:r>
            <a:endParaRPr lang="zh-CN" altLang="en-US" dirty="0">
              <a:solidFill>
                <a:srgbClr val="5184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365140"/>
              </p:ext>
            </p:extLst>
          </p:nvPr>
        </p:nvGraphicFramePr>
        <p:xfrm>
          <a:off x="1245431" y="3671257"/>
          <a:ext cx="50292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5" imgW="3340080" imgH="253800" progId="Equation.DSMT4">
                  <p:embed/>
                </p:oleObj>
              </mc:Choice>
              <mc:Fallback>
                <p:oleObj name="Equation" r:id="rId5" imgW="3340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5431" y="3671257"/>
                        <a:ext cx="5029200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69284" y="4467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碰撞步：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284" y="51026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对流步：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27711"/>
              </p:ext>
            </p:extLst>
          </p:nvPr>
        </p:nvGraphicFramePr>
        <p:xfrm>
          <a:off x="2097418" y="4441092"/>
          <a:ext cx="4508048" cy="42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7" imgW="2717640" imgH="253800" progId="Equation.DSMT4">
                  <p:embed/>
                </p:oleObj>
              </mc:Choice>
              <mc:Fallback>
                <p:oleObj name="Equation" r:id="rId7" imgW="271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7418" y="4441092"/>
                        <a:ext cx="4508048" cy="42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94905"/>
              </p:ext>
            </p:extLst>
          </p:nvPr>
        </p:nvGraphicFramePr>
        <p:xfrm>
          <a:off x="2097418" y="5081551"/>
          <a:ext cx="4508048" cy="41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9" imgW="2730240" imgH="253800" progId="Equation.DSMT4">
                  <p:embed/>
                </p:oleObj>
              </mc:Choice>
              <mc:Fallback>
                <p:oleObj name="Equation" r:id="rId9" imgW="273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7418" y="5081551"/>
                        <a:ext cx="4508048" cy="419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左大括号 12"/>
          <p:cNvSpPr/>
          <p:nvPr/>
        </p:nvSpPr>
        <p:spPr>
          <a:xfrm>
            <a:off x="910590" y="4467005"/>
            <a:ext cx="158694" cy="1004985"/>
          </a:xfrm>
          <a:prstGeom prst="leftBrace">
            <a:avLst/>
          </a:prstGeom>
          <a:ln>
            <a:solidFill>
              <a:srgbClr val="518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40318" y="5738311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宏观量计算，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流体密度、速度和压力等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3320"/>
              </p:ext>
            </p:extLst>
          </p:nvPr>
        </p:nvGraphicFramePr>
        <p:xfrm>
          <a:off x="4853510" y="5558955"/>
          <a:ext cx="945426" cy="66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11" imgW="608119" imgH="428083" progId="Equation.DSMT4">
                  <p:embed/>
                </p:oleObj>
              </mc:Choice>
              <mc:Fallback>
                <p:oleObj name="Equation" r:id="rId11" imgW="608119" imgH="42808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53510" y="5558955"/>
                        <a:ext cx="945426" cy="66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2136"/>
              </p:ext>
            </p:extLst>
          </p:nvPr>
        </p:nvGraphicFramePr>
        <p:xfrm>
          <a:off x="6016272" y="5549883"/>
          <a:ext cx="2261250" cy="67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13" imgW="1530176" imgH="456479" progId="Equation.DSMT4">
                  <p:embed/>
                </p:oleObj>
              </mc:Choice>
              <mc:Fallback>
                <p:oleObj name="Equation" r:id="rId13" imgW="1530176" imgH="45647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16272" y="5549883"/>
                        <a:ext cx="2261250" cy="675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51635"/>
              </p:ext>
            </p:extLst>
          </p:nvPr>
        </p:nvGraphicFramePr>
        <p:xfrm>
          <a:off x="8494858" y="5670364"/>
          <a:ext cx="902489" cy="4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15" imgW="513291" imgH="237585" progId="Equation.DSMT4">
                  <p:embed/>
                </p:oleObj>
              </mc:Choice>
              <mc:Fallback>
                <p:oleObj name="Equation" r:id="rId15" imgW="513291" imgH="2375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94858" y="5670364"/>
                        <a:ext cx="902489" cy="4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utoShape 2"/>
          <p:cNvSpPr>
            <a:spLocks noChangeArrowheads="1"/>
          </p:cNvSpPr>
          <p:nvPr/>
        </p:nvSpPr>
        <p:spPr bwMode="auto">
          <a:xfrm rot="16200000">
            <a:off x="75364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0" name="AutoShape 3"/>
          <p:cNvSpPr>
            <a:spLocks noChangeArrowheads="1"/>
          </p:cNvSpPr>
          <p:nvPr/>
        </p:nvSpPr>
        <p:spPr bwMode="auto">
          <a:xfrm rot="13500000">
            <a:off x="89842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1" name="AutoShape 4"/>
          <p:cNvSpPr>
            <a:spLocks noChangeArrowheads="1"/>
          </p:cNvSpPr>
          <p:nvPr/>
        </p:nvSpPr>
        <p:spPr bwMode="auto">
          <a:xfrm rot="18882257">
            <a:off x="60886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2" name="AutoShape 5"/>
          <p:cNvSpPr>
            <a:spLocks noChangeArrowheads="1"/>
          </p:cNvSpPr>
          <p:nvPr/>
        </p:nvSpPr>
        <p:spPr bwMode="auto">
          <a:xfrm>
            <a:off x="61648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3" name="AutoShape 6"/>
          <p:cNvSpPr>
            <a:spLocks noChangeArrowheads="1"/>
          </p:cNvSpPr>
          <p:nvPr/>
        </p:nvSpPr>
        <p:spPr bwMode="auto">
          <a:xfrm rot="10800000">
            <a:off x="89080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4" name="AutoShape 7"/>
          <p:cNvSpPr>
            <a:spLocks noChangeArrowheads="1"/>
          </p:cNvSpPr>
          <p:nvPr/>
        </p:nvSpPr>
        <p:spPr bwMode="auto">
          <a:xfrm rot="8100000">
            <a:off x="89842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5" name="AutoShape 8"/>
          <p:cNvSpPr>
            <a:spLocks noChangeArrowheads="1"/>
          </p:cNvSpPr>
          <p:nvPr/>
        </p:nvSpPr>
        <p:spPr bwMode="auto">
          <a:xfrm rot="5400000">
            <a:off x="75364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6" name="AutoShape 9"/>
          <p:cNvSpPr>
            <a:spLocks noChangeArrowheads="1"/>
          </p:cNvSpPr>
          <p:nvPr/>
        </p:nvSpPr>
        <p:spPr bwMode="auto">
          <a:xfrm rot="2700000">
            <a:off x="60886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7" name="AutoShape 10"/>
          <p:cNvSpPr>
            <a:spLocks noChangeArrowheads="1"/>
          </p:cNvSpPr>
          <p:nvPr/>
        </p:nvSpPr>
        <p:spPr bwMode="auto">
          <a:xfrm>
            <a:off x="43360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8" name="AutoShape 11"/>
          <p:cNvSpPr>
            <a:spLocks noChangeArrowheads="1"/>
          </p:cNvSpPr>
          <p:nvPr/>
        </p:nvSpPr>
        <p:spPr bwMode="auto">
          <a:xfrm rot="10800000">
            <a:off x="34216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69" name="Oval 12"/>
          <p:cNvSpPr>
            <a:spLocks noChangeArrowheads="1"/>
          </p:cNvSpPr>
          <p:nvPr/>
        </p:nvSpPr>
        <p:spPr bwMode="auto">
          <a:xfrm>
            <a:off x="4107493" y="35657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0" name="AutoShape 13"/>
          <p:cNvSpPr>
            <a:spLocks noChangeArrowheads="1"/>
          </p:cNvSpPr>
          <p:nvPr/>
        </p:nvSpPr>
        <p:spPr bwMode="auto">
          <a:xfrm rot="5400000">
            <a:off x="38788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1" name="AutoShape 14"/>
          <p:cNvSpPr>
            <a:spLocks noChangeArrowheads="1"/>
          </p:cNvSpPr>
          <p:nvPr/>
        </p:nvSpPr>
        <p:spPr bwMode="auto">
          <a:xfrm rot="16200000">
            <a:off x="38788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2" name="AutoShape 15"/>
          <p:cNvSpPr>
            <a:spLocks noChangeArrowheads="1"/>
          </p:cNvSpPr>
          <p:nvPr/>
        </p:nvSpPr>
        <p:spPr bwMode="auto">
          <a:xfrm rot="18882257">
            <a:off x="42598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3" name="AutoShape 16"/>
          <p:cNvSpPr>
            <a:spLocks noChangeArrowheads="1"/>
          </p:cNvSpPr>
          <p:nvPr/>
        </p:nvSpPr>
        <p:spPr bwMode="auto">
          <a:xfrm rot="13500000">
            <a:off x="34978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4" name="AutoShape 17"/>
          <p:cNvSpPr>
            <a:spLocks noChangeArrowheads="1"/>
          </p:cNvSpPr>
          <p:nvPr/>
        </p:nvSpPr>
        <p:spPr bwMode="auto">
          <a:xfrm rot="8100000">
            <a:off x="34978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5" name="AutoShape 18"/>
          <p:cNvSpPr>
            <a:spLocks noChangeArrowheads="1"/>
          </p:cNvSpPr>
          <p:nvPr/>
        </p:nvSpPr>
        <p:spPr bwMode="auto">
          <a:xfrm rot="2700000">
            <a:off x="42598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6" name="AutoShape 19"/>
          <p:cNvSpPr>
            <a:spLocks noChangeArrowheads="1"/>
          </p:cNvSpPr>
          <p:nvPr/>
        </p:nvSpPr>
        <p:spPr bwMode="auto">
          <a:xfrm>
            <a:off x="79936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7" name="AutoShape 20"/>
          <p:cNvSpPr>
            <a:spLocks noChangeArrowheads="1"/>
          </p:cNvSpPr>
          <p:nvPr/>
        </p:nvSpPr>
        <p:spPr bwMode="auto">
          <a:xfrm rot="10800000">
            <a:off x="70792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8" name="Oval 21"/>
          <p:cNvSpPr>
            <a:spLocks noChangeArrowheads="1"/>
          </p:cNvSpPr>
          <p:nvPr/>
        </p:nvSpPr>
        <p:spPr bwMode="auto">
          <a:xfrm>
            <a:off x="7765093" y="17369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79" name="AutoShape 22"/>
          <p:cNvSpPr>
            <a:spLocks noChangeArrowheads="1"/>
          </p:cNvSpPr>
          <p:nvPr/>
        </p:nvSpPr>
        <p:spPr bwMode="auto">
          <a:xfrm rot="16200000">
            <a:off x="7536493" y="1203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0" name="AutoShape 23"/>
          <p:cNvSpPr>
            <a:spLocks noChangeArrowheads="1"/>
          </p:cNvSpPr>
          <p:nvPr/>
        </p:nvSpPr>
        <p:spPr bwMode="auto">
          <a:xfrm rot="18882257">
            <a:off x="79174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1" name="AutoShape 24"/>
          <p:cNvSpPr>
            <a:spLocks noChangeArrowheads="1"/>
          </p:cNvSpPr>
          <p:nvPr/>
        </p:nvSpPr>
        <p:spPr bwMode="auto">
          <a:xfrm rot="13500000">
            <a:off x="71554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2" name="AutoShape 25"/>
          <p:cNvSpPr>
            <a:spLocks noChangeArrowheads="1"/>
          </p:cNvSpPr>
          <p:nvPr/>
        </p:nvSpPr>
        <p:spPr bwMode="auto">
          <a:xfrm rot="8100000">
            <a:off x="71554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3" name="AutoShape 26"/>
          <p:cNvSpPr>
            <a:spLocks noChangeArrowheads="1"/>
          </p:cNvSpPr>
          <p:nvPr/>
        </p:nvSpPr>
        <p:spPr bwMode="auto">
          <a:xfrm rot="2700000">
            <a:off x="79174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4" name="AutoShape 27"/>
          <p:cNvSpPr>
            <a:spLocks noChangeArrowheads="1"/>
          </p:cNvSpPr>
          <p:nvPr/>
        </p:nvSpPr>
        <p:spPr bwMode="auto">
          <a:xfrm>
            <a:off x="61648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5" name="AutoShape 28"/>
          <p:cNvSpPr>
            <a:spLocks noChangeArrowheads="1"/>
          </p:cNvSpPr>
          <p:nvPr/>
        </p:nvSpPr>
        <p:spPr bwMode="auto">
          <a:xfrm rot="10800000">
            <a:off x="52504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6" name="Oval 29"/>
          <p:cNvSpPr>
            <a:spLocks noChangeArrowheads="1"/>
          </p:cNvSpPr>
          <p:nvPr/>
        </p:nvSpPr>
        <p:spPr bwMode="auto">
          <a:xfrm>
            <a:off x="5936293" y="17369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7" name="AutoShape 30"/>
          <p:cNvSpPr>
            <a:spLocks noChangeArrowheads="1"/>
          </p:cNvSpPr>
          <p:nvPr/>
        </p:nvSpPr>
        <p:spPr bwMode="auto">
          <a:xfrm rot="5400000">
            <a:off x="57076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8" name="AutoShape 31"/>
          <p:cNvSpPr>
            <a:spLocks noChangeArrowheads="1"/>
          </p:cNvSpPr>
          <p:nvPr/>
        </p:nvSpPr>
        <p:spPr bwMode="auto">
          <a:xfrm rot="16200000">
            <a:off x="5707693" y="1203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89" name="AutoShape 32"/>
          <p:cNvSpPr>
            <a:spLocks noChangeArrowheads="1"/>
          </p:cNvSpPr>
          <p:nvPr/>
        </p:nvSpPr>
        <p:spPr bwMode="auto">
          <a:xfrm rot="18882257">
            <a:off x="60886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0" name="AutoShape 33"/>
          <p:cNvSpPr>
            <a:spLocks noChangeArrowheads="1"/>
          </p:cNvSpPr>
          <p:nvPr/>
        </p:nvSpPr>
        <p:spPr bwMode="auto">
          <a:xfrm rot="13500000">
            <a:off x="53266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1" name="AutoShape 34"/>
          <p:cNvSpPr>
            <a:spLocks noChangeArrowheads="1"/>
          </p:cNvSpPr>
          <p:nvPr/>
        </p:nvSpPr>
        <p:spPr bwMode="auto">
          <a:xfrm rot="8100000">
            <a:off x="53266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2" name="AutoShape 35"/>
          <p:cNvSpPr>
            <a:spLocks noChangeArrowheads="1"/>
          </p:cNvSpPr>
          <p:nvPr/>
        </p:nvSpPr>
        <p:spPr bwMode="auto">
          <a:xfrm rot="10800000">
            <a:off x="52504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3" name="Oval 36"/>
          <p:cNvSpPr>
            <a:spLocks noChangeArrowheads="1"/>
          </p:cNvSpPr>
          <p:nvPr/>
        </p:nvSpPr>
        <p:spPr bwMode="auto">
          <a:xfrm>
            <a:off x="5936293" y="35657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4" name="AutoShape 37"/>
          <p:cNvSpPr>
            <a:spLocks noChangeArrowheads="1"/>
          </p:cNvSpPr>
          <p:nvPr/>
        </p:nvSpPr>
        <p:spPr bwMode="auto">
          <a:xfrm rot="5400000">
            <a:off x="57076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5" name="AutoShape 38"/>
          <p:cNvSpPr>
            <a:spLocks noChangeArrowheads="1"/>
          </p:cNvSpPr>
          <p:nvPr/>
        </p:nvSpPr>
        <p:spPr bwMode="auto">
          <a:xfrm rot="16200000">
            <a:off x="57076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6" name="AutoShape 39"/>
          <p:cNvSpPr>
            <a:spLocks noChangeArrowheads="1"/>
          </p:cNvSpPr>
          <p:nvPr/>
        </p:nvSpPr>
        <p:spPr bwMode="auto">
          <a:xfrm rot="18882257">
            <a:off x="60886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7" name="AutoShape 40"/>
          <p:cNvSpPr>
            <a:spLocks noChangeArrowheads="1"/>
          </p:cNvSpPr>
          <p:nvPr/>
        </p:nvSpPr>
        <p:spPr bwMode="auto">
          <a:xfrm rot="13500000">
            <a:off x="53266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8" name="AutoShape 41"/>
          <p:cNvSpPr>
            <a:spLocks noChangeArrowheads="1"/>
          </p:cNvSpPr>
          <p:nvPr/>
        </p:nvSpPr>
        <p:spPr bwMode="auto">
          <a:xfrm rot="8100000">
            <a:off x="53266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199" name="AutoShape 42"/>
          <p:cNvSpPr>
            <a:spLocks noChangeArrowheads="1"/>
          </p:cNvSpPr>
          <p:nvPr/>
        </p:nvSpPr>
        <p:spPr bwMode="auto">
          <a:xfrm rot="2700000">
            <a:off x="60886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0" name="AutoShape 43"/>
          <p:cNvSpPr>
            <a:spLocks noChangeArrowheads="1"/>
          </p:cNvSpPr>
          <p:nvPr/>
        </p:nvSpPr>
        <p:spPr bwMode="auto">
          <a:xfrm>
            <a:off x="79936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1" name="AutoShape 44"/>
          <p:cNvSpPr>
            <a:spLocks noChangeArrowheads="1"/>
          </p:cNvSpPr>
          <p:nvPr/>
        </p:nvSpPr>
        <p:spPr bwMode="auto">
          <a:xfrm rot="10800000">
            <a:off x="70792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2" name="Oval 45"/>
          <p:cNvSpPr>
            <a:spLocks noChangeArrowheads="1"/>
          </p:cNvSpPr>
          <p:nvPr/>
        </p:nvSpPr>
        <p:spPr bwMode="auto">
          <a:xfrm>
            <a:off x="7765093" y="3565742"/>
            <a:ext cx="152400" cy="1524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3" name="AutoShape 46"/>
          <p:cNvSpPr>
            <a:spLocks noChangeArrowheads="1"/>
          </p:cNvSpPr>
          <p:nvPr/>
        </p:nvSpPr>
        <p:spPr bwMode="auto">
          <a:xfrm rot="5400000">
            <a:off x="75364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4" name="AutoShape 47"/>
          <p:cNvSpPr>
            <a:spLocks noChangeArrowheads="1"/>
          </p:cNvSpPr>
          <p:nvPr/>
        </p:nvSpPr>
        <p:spPr bwMode="auto">
          <a:xfrm rot="16200000">
            <a:off x="75364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5" name="AutoShape 48"/>
          <p:cNvSpPr>
            <a:spLocks noChangeArrowheads="1"/>
          </p:cNvSpPr>
          <p:nvPr/>
        </p:nvSpPr>
        <p:spPr bwMode="auto">
          <a:xfrm rot="18882257">
            <a:off x="79174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6" name="AutoShape 49"/>
          <p:cNvSpPr>
            <a:spLocks noChangeArrowheads="1"/>
          </p:cNvSpPr>
          <p:nvPr/>
        </p:nvSpPr>
        <p:spPr bwMode="auto">
          <a:xfrm rot="13500000">
            <a:off x="71554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7" name="AutoShape 50"/>
          <p:cNvSpPr>
            <a:spLocks noChangeArrowheads="1"/>
          </p:cNvSpPr>
          <p:nvPr/>
        </p:nvSpPr>
        <p:spPr bwMode="auto">
          <a:xfrm rot="8100000">
            <a:off x="71554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8" name="AutoShape 51"/>
          <p:cNvSpPr>
            <a:spLocks noChangeArrowheads="1"/>
          </p:cNvSpPr>
          <p:nvPr/>
        </p:nvSpPr>
        <p:spPr bwMode="auto">
          <a:xfrm rot="2700000">
            <a:off x="79174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09" name="AutoShape 52"/>
          <p:cNvSpPr>
            <a:spLocks noChangeArrowheads="1"/>
          </p:cNvSpPr>
          <p:nvPr/>
        </p:nvSpPr>
        <p:spPr bwMode="auto">
          <a:xfrm>
            <a:off x="98224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0" name="Oval 53"/>
          <p:cNvSpPr>
            <a:spLocks noChangeArrowheads="1"/>
          </p:cNvSpPr>
          <p:nvPr/>
        </p:nvSpPr>
        <p:spPr bwMode="auto">
          <a:xfrm>
            <a:off x="9593893" y="35657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1" name="AutoShape 54"/>
          <p:cNvSpPr>
            <a:spLocks noChangeArrowheads="1"/>
          </p:cNvSpPr>
          <p:nvPr/>
        </p:nvSpPr>
        <p:spPr bwMode="auto">
          <a:xfrm rot="5400000">
            <a:off x="93652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2" name="AutoShape 55"/>
          <p:cNvSpPr>
            <a:spLocks noChangeArrowheads="1"/>
          </p:cNvSpPr>
          <p:nvPr/>
        </p:nvSpPr>
        <p:spPr bwMode="auto">
          <a:xfrm rot="16200000">
            <a:off x="93652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3" name="AutoShape 56"/>
          <p:cNvSpPr>
            <a:spLocks noChangeArrowheads="1"/>
          </p:cNvSpPr>
          <p:nvPr/>
        </p:nvSpPr>
        <p:spPr bwMode="auto">
          <a:xfrm rot="18882257">
            <a:off x="97462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4" name="AutoShape 57"/>
          <p:cNvSpPr>
            <a:spLocks noChangeArrowheads="1"/>
          </p:cNvSpPr>
          <p:nvPr/>
        </p:nvSpPr>
        <p:spPr bwMode="auto">
          <a:xfrm rot="13500000">
            <a:off x="89842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5" name="AutoShape 58"/>
          <p:cNvSpPr>
            <a:spLocks noChangeArrowheads="1"/>
          </p:cNvSpPr>
          <p:nvPr/>
        </p:nvSpPr>
        <p:spPr bwMode="auto">
          <a:xfrm rot="8100000">
            <a:off x="89842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6" name="AutoShape 59"/>
          <p:cNvSpPr>
            <a:spLocks noChangeArrowheads="1"/>
          </p:cNvSpPr>
          <p:nvPr/>
        </p:nvSpPr>
        <p:spPr bwMode="auto">
          <a:xfrm rot="2700000">
            <a:off x="97462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7" name="AutoShape 60"/>
          <p:cNvSpPr>
            <a:spLocks noChangeArrowheads="1"/>
          </p:cNvSpPr>
          <p:nvPr/>
        </p:nvSpPr>
        <p:spPr bwMode="auto">
          <a:xfrm>
            <a:off x="98224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8" name="AutoShape 61"/>
          <p:cNvSpPr>
            <a:spLocks noChangeArrowheads="1"/>
          </p:cNvSpPr>
          <p:nvPr/>
        </p:nvSpPr>
        <p:spPr bwMode="auto">
          <a:xfrm rot="10800000">
            <a:off x="89080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19" name="Oval 62"/>
          <p:cNvSpPr>
            <a:spLocks noChangeArrowheads="1"/>
          </p:cNvSpPr>
          <p:nvPr/>
        </p:nvSpPr>
        <p:spPr bwMode="auto">
          <a:xfrm>
            <a:off x="9593893" y="17369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0" name="AutoShape 63"/>
          <p:cNvSpPr>
            <a:spLocks noChangeArrowheads="1"/>
          </p:cNvSpPr>
          <p:nvPr/>
        </p:nvSpPr>
        <p:spPr bwMode="auto">
          <a:xfrm rot="5400000">
            <a:off x="93652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1" name="AutoShape 64"/>
          <p:cNvSpPr>
            <a:spLocks noChangeArrowheads="1"/>
          </p:cNvSpPr>
          <p:nvPr/>
        </p:nvSpPr>
        <p:spPr bwMode="auto">
          <a:xfrm rot="16200000">
            <a:off x="9365293" y="1203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2" name="AutoShape 65"/>
          <p:cNvSpPr>
            <a:spLocks noChangeArrowheads="1"/>
          </p:cNvSpPr>
          <p:nvPr/>
        </p:nvSpPr>
        <p:spPr bwMode="auto">
          <a:xfrm rot="18882257">
            <a:off x="97462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3" name="AutoShape 66"/>
          <p:cNvSpPr>
            <a:spLocks noChangeArrowheads="1"/>
          </p:cNvSpPr>
          <p:nvPr/>
        </p:nvSpPr>
        <p:spPr bwMode="auto">
          <a:xfrm rot="13500000">
            <a:off x="89842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4" name="AutoShape 67"/>
          <p:cNvSpPr>
            <a:spLocks noChangeArrowheads="1"/>
          </p:cNvSpPr>
          <p:nvPr/>
        </p:nvSpPr>
        <p:spPr bwMode="auto">
          <a:xfrm rot="2700000">
            <a:off x="97462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5" name="AutoShape 68"/>
          <p:cNvSpPr>
            <a:spLocks noChangeArrowheads="1"/>
          </p:cNvSpPr>
          <p:nvPr/>
        </p:nvSpPr>
        <p:spPr bwMode="auto">
          <a:xfrm>
            <a:off x="43360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6" name="AutoShape 69"/>
          <p:cNvSpPr>
            <a:spLocks noChangeArrowheads="1"/>
          </p:cNvSpPr>
          <p:nvPr/>
        </p:nvSpPr>
        <p:spPr bwMode="auto">
          <a:xfrm rot="10800000">
            <a:off x="34216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7" name="Oval 70"/>
          <p:cNvSpPr>
            <a:spLocks noChangeArrowheads="1"/>
          </p:cNvSpPr>
          <p:nvPr/>
        </p:nvSpPr>
        <p:spPr bwMode="auto">
          <a:xfrm>
            <a:off x="4107493" y="17369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8" name="AutoShape 71"/>
          <p:cNvSpPr>
            <a:spLocks noChangeArrowheads="1"/>
          </p:cNvSpPr>
          <p:nvPr/>
        </p:nvSpPr>
        <p:spPr bwMode="auto">
          <a:xfrm rot="5400000">
            <a:off x="38788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29" name="AutoShape 72"/>
          <p:cNvSpPr>
            <a:spLocks noChangeArrowheads="1"/>
          </p:cNvSpPr>
          <p:nvPr/>
        </p:nvSpPr>
        <p:spPr bwMode="auto">
          <a:xfrm rot="16200000">
            <a:off x="3878893" y="1203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0" name="AutoShape 73"/>
          <p:cNvSpPr>
            <a:spLocks noChangeArrowheads="1"/>
          </p:cNvSpPr>
          <p:nvPr/>
        </p:nvSpPr>
        <p:spPr bwMode="auto">
          <a:xfrm rot="18882257">
            <a:off x="42598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1" name="AutoShape 74"/>
          <p:cNvSpPr>
            <a:spLocks noChangeArrowheads="1"/>
          </p:cNvSpPr>
          <p:nvPr/>
        </p:nvSpPr>
        <p:spPr bwMode="auto">
          <a:xfrm rot="13500000">
            <a:off x="34978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2" name="AutoShape 75"/>
          <p:cNvSpPr>
            <a:spLocks noChangeArrowheads="1"/>
          </p:cNvSpPr>
          <p:nvPr/>
        </p:nvSpPr>
        <p:spPr bwMode="auto">
          <a:xfrm rot="8100000">
            <a:off x="34978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3" name="AutoShape 76"/>
          <p:cNvSpPr>
            <a:spLocks noChangeArrowheads="1"/>
          </p:cNvSpPr>
          <p:nvPr/>
        </p:nvSpPr>
        <p:spPr bwMode="auto">
          <a:xfrm rot="2700000">
            <a:off x="42598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4" name="AutoShape 77"/>
          <p:cNvSpPr>
            <a:spLocks noChangeArrowheads="1"/>
          </p:cNvSpPr>
          <p:nvPr/>
        </p:nvSpPr>
        <p:spPr bwMode="auto">
          <a:xfrm>
            <a:off x="25072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5" name="AutoShape 78"/>
          <p:cNvSpPr>
            <a:spLocks noChangeArrowheads="1"/>
          </p:cNvSpPr>
          <p:nvPr/>
        </p:nvSpPr>
        <p:spPr bwMode="auto">
          <a:xfrm rot="10800000">
            <a:off x="1592893" y="1660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6" name="Oval 79"/>
          <p:cNvSpPr>
            <a:spLocks noChangeArrowheads="1"/>
          </p:cNvSpPr>
          <p:nvPr/>
        </p:nvSpPr>
        <p:spPr bwMode="auto">
          <a:xfrm>
            <a:off x="2278693" y="17369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7" name="AutoShape 80"/>
          <p:cNvSpPr>
            <a:spLocks noChangeArrowheads="1"/>
          </p:cNvSpPr>
          <p:nvPr/>
        </p:nvSpPr>
        <p:spPr bwMode="auto">
          <a:xfrm rot="5400000">
            <a:off x="20500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8" name="AutoShape 81"/>
          <p:cNvSpPr>
            <a:spLocks noChangeArrowheads="1"/>
          </p:cNvSpPr>
          <p:nvPr/>
        </p:nvSpPr>
        <p:spPr bwMode="auto">
          <a:xfrm rot="16200000">
            <a:off x="2050093" y="1203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39" name="AutoShape 82"/>
          <p:cNvSpPr>
            <a:spLocks noChangeArrowheads="1"/>
          </p:cNvSpPr>
          <p:nvPr/>
        </p:nvSpPr>
        <p:spPr bwMode="auto">
          <a:xfrm rot="18882257">
            <a:off x="24310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0" name="AutoShape 83"/>
          <p:cNvSpPr>
            <a:spLocks noChangeArrowheads="1"/>
          </p:cNvSpPr>
          <p:nvPr/>
        </p:nvSpPr>
        <p:spPr bwMode="auto">
          <a:xfrm rot="13500000">
            <a:off x="1669093" y="1279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1" name="AutoShape 84"/>
          <p:cNvSpPr>
            <a:spLocks noChangeArrowheads="1"/>
          </p:cNvSpPr>
          <p:nvPr/>
        </p:nvSpPr>
        <p:spPr bwMode="auto">
          <a:xfrm rot="8100000">
            <a:off x="16690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2" name="AutoShape 85"/>
          <p:cNvSpPr>
            <a:spLocks noChangeArrowheads="1"/>
          </p:cNvSpPr>
          <p:nvPr/>
        </p:nvSpPr>
        <p:spPr bwMode="auto">
          <a:xfrm rot="2700000">
            <a:off x="24310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3" name="AutoShape 86"/>
          <p:cNvSpPr>
            <a:spLocks noChangeArrowheads="1"/>
          </p:cNvSpPr>
          <p:nvPr/>
        </p:nvSpPr>
        <p:spPr bwMode="auto">
          <a:xfrm>
            <a:off x="25072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4" name="AutoShape 87"/>
          <p:cNvSpPr>
            <a:spLocks noChangeArrowheads="1"/>
          </p:cNvSpPr>
          <p:nvPr/>
        </p:nvSpPr>
        <p:spPr bwMode="auto">
          <a:xfrm rot="10800000">
            <a:off x="15928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5" name="Oval 88"/>
          <p:cNvSpPr>
            <a:spLocks noChangeArrowheads="1"/>
          </p:cNvSpPr>
          <p:nvPr/>
        </p:nvSpPr>
        <p:spPr bwMode="auto">
          <a:xfrm>
            <a:off x="2278693" y="35657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6" name="AutoShape 89"/>
          <p:cNvSpPr>
            <a:spLocks noChangeArrowheads="1"/>
          </p:cNvSpPr>
          <p:nvPr/>
        </p:nvSpPr>
        <p:spPr bwMode="auto">
          <a:xfrm rot="5400000">
            <a:off x="20500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7" name="AutoShape 90"/>
          <p:cNvSpPr>
            <a:spLocks noChangeArrowheads="1"/>
          </p:cNvSpPr>
          <p:nvPr/>
        </p:nvSpPr>
        <p:spPr bwMode="auto">
          <a:xfrm rot="16200000">
            <a:off x="20500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8" name="AutoShape 91"/>
          <p:cNvSpPr>
            <a:spLocks noChangeArrowheads="1"/>
          </p:cNvSpPr>
          <p:nvPr/>
        </p:nvSpPr>
        <p:spPr bwMode="auto">
          <a:xfrm rot="18882257">
            <a:off x="24310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49" name="AutoShape 92"/>
          <p:cNvSpPr>
            <a:spLocks noChangeArrowheads="1"/>
          </p:cNvSpPr>
          <p:nvPr/>
        </p:nvSpPr>
        <p:spPr bwMode="auto">
          <a:xfrm rot="13500000">
            <a:off x="16690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0" name="AutoShape 93"/>
          <p:cNvSpPr>
            <a:spLocks noChangeArrowheads="1"/>
          </p:cNvSpPr>
          <p:nvPr/>
        </p:nvSpPr>
        <p:spPr bwMode="auto">
          <a:xfrm rot="8100000">
            <a:off x="16690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1" name="AutoShape 94"/>
          <p:cNvSpPr>
            <a:spLocks noChangeArrowheads="1"/>
          </p:cNvSpPr>
          <p:nvPr/>
        </p:nvSpPr>
        <p:spPr bwMode="auto">
          <a:xfrm rot="2700000">
            <a:off x="24310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2" name="AutoShape 95"/>
          <p:cNvSpPr>
            <a:spLocks noChangeArrowheads="1"/>
          </p:cNvSpPr>
          <p:nvPr/>
        </p:nvSpPr>
        <p:spPr bwMode="auto">
          <a:xfrm>
            <a:off x="61648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3" name="AutoShape 96"/>
          <p:cNvSpPr>
            <a:spLocks noChangeArrowheads="1"/>
          </p:cNvSpPr>
          <p:nvPr/>
        </p:nvSpPr>
        <p:spPr bwMode="auto">
          <a:xfrm rot="10800000">
            <a:off x="52504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4" name="Oval 97"/>
          <p:cNvSpPr>
            <a:spLocks noChangeArrowheads="1"/>
          </p:cNvSpPr>
          <p:nvPr/>
        </p:nvSpPr>
        <p:spPr bwMode="auto">
          <a:xfrm>
            <a:off x="5936293" y="53945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5" name="AutoShape 98"/>
          <p:cNvSpPr>
            <a:spLocks noChangeArrowheads="1"/>
          </p:cNvSpPr>
          <p:nvPr/>
        </p:nvSpPr>
        <p:spPr bwMode="auto">
          <a:xfrm rot="5400000">
            <a:off x="5707693" y="5775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6" name="AutoShape 99"/>
          <p:cNvSpPr>
            <a:spLocks noChangeArrowheads="1"/>
          </p:cNvSpPr>
          <p:nvPr/>
        </p:nvSpPr>
        <p:spPr bwMode="auto">
          <a:xfrm rot="16200000">
            <a:off x="57076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7" name="AutoShape 100"/>
          <p:cNvSpPr>
            <a:spLocks noChangeArrowheads="1"/>
          </p:cNvSpPr>
          <p:nvPr/>
        </p:nvSpPr>
        <p:spPr bwMode="auto">
          <a:xfrm rot="13500000">
            <a:off x="53266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8" name="AutoShape 101"/>
          <p:cNvSpPr>
            <a:spLocks noChangeArrowheads="1"/>
          </p:cNvSpPr>
          <p:nvPr/>
        </p:nvSpPr>
        <p:spPr bwMode="auto">
          <a:xfrm rot="8100000">
            <a:off x="53266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59" name="AutoShape 102"/>
          <p:cNvSpPr>
            <a:spLocks noChangeArrowheads="1"/>
          </p:cNvSpPr>
          <p:nvPr/>
        </p:nvSpPr>
        <p:spPr bwMode="auto">
          <a:xfrm rot="2700000">
            <a:off x="60886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0" name="AutoShape 103"/>
          <p:cNvSpPr>
            <a:spLocks noChangeArrowheads="1"/>
          </p:cNvSpPr>
          <p:nvPr/>
        </p:nvSpPr>
        <p:spPr bwMode="auto">
          <a:xfrm>
            <a:off x="79936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1" name="AutoShape 104"/>
          <p:cNvSpPr>
            <a:spLocks noChangeArrowheads="1"/>
          </p:cNvSpPr>
          <p:nvPr/>
        </p:nvSpPr>
        <p:spPr bwMode="auto">
          <a:xfrm rot="10800000">
            <a:off x="70792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2" name="Oval 105"/>
          <p:cNvSpPr>
            <a:spLocks noChangeArrowheads="1"/>
          </p:cNvSpPr>
          <p:nvPr/>
        </p:nvSpPr>
        <p:spPr bwMode="auto">
          <a:xfrm>
            <a:off x="7765093" y="53945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3" name="AutoShape 106"/>
          <p:cNvSpPr>
            <a:spLocks noChangeArrowheads="1"/>
          </p:cNvSpPr>
          <p:nvPr/>
        </p:nvSpPr>
        <p:spPr bwMode="auto">
          <a:xfrm rot="5400000">
            <a:off x="7536493" y="5775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4" name="AutoShape 107"/>
          <p:cNvSpPr>
            <a:spLocks noChangeArrowheads="1"/>
          </p:cNvSpPr>
          <p:nvPr/>
        </p:nvSpPr>
        <p:spPr bwMode="auto">
          <a:xfrm rot="18882257">
            <a:off x="79174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5" name="AutoShape 108"/>
          <p:cNvSpPr>
            <a:spLocks noChangeArrowheads="1"/>
          </p:cNvSpPr>
          <p:nvPr/>
        </p:nvSpPr>
        <p:spPr bwMode="auto">
          <a:xfrm rot="13500000">
            <a:off x="71554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6" name="AutoShape 109"/>
          <p:cNvSpPr>
            <a:spLocks noChangeArrowheads="1"/>
          </p:cNvSpPr>
          <p:nvPr/>
        </p:nvSpPr>
        <p:spPr bwMode="auto">
          <a:xfrm rot="8100000">
            <a:off x="71554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7" name="AutoShape 110"/>
          <p:cNvSpPr>
            <a:spLocks noChangeArrowheads="1"/>
          </p:cNvSpPr>
          <p:nvPr/>
        </p:nvSpPr>
        <p:spPr bwMode="auto">
          <a:xfrm rot="2700000">
            <a:off x="79174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8" name="AutoShape 111"/>
          <p:cNvSpPr>
            <a:spLocks noChangeArrowheads="1"/>
          </p:cNvSpPr>
          <p:nvPr/>
        </p:nvSpPr>
        <p:spPr bwMode="auto">
          <a:xfrm>
            <a:off x="98224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69" name="AutoShape 112"/>
          <p:cNvSpPr>
            <a:spLocks noChangeArrowheads="1"/>
          </p:cNvSpPr>
          <p:nvPr/>
        </p:nvSpPr>
        <p:spPr bwMode="auto">
          <a:xfrm rot="10800000">
            <a:off x="89080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0" name="Oval 113"/>
          <p:cNvSpPr>
            <a:spLocks noChangeArrowheads="1"/>
          </p:cNvSpPr>
          <p:nvPr/>
        </p:nvSpPr>
        <p:spPr bwMode="auto">
          <a:xfrm>
            <a:off x="9593893" y="53945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1" name="AutoShape 114"/>
          <p:cNvSpPr>
            <a:spLocks noChangeArrowheads="1"/>
          </p:cNvSpPr>
          <p:nvPr/>
        </p:nvSpPr>
        <p:spPr bwMode="auto">
          <a:xfrm rot="5400000">
            <a:off x="9365293" y="5775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2" name="AutoShape 115"/>
          <p:cNvSpPr>
            <a:spLocks noChangeArrowheads="1"/>
          </p:cNvSpPr>
          <p:nvPr/>
        </p:nvSpPr>
        <p:spPr bwMode="auto">
          <a:xfrm rot="16200000">
            <a:off x="93652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3" name="AutoShape 116"/>
          <p:cNvSpPr>
            <a:spLocks noChangeArrowheads="1"/>
          </p:cNvSpPr>
          <p:nvPr/>
        </p:nvSpPr>
        <p:spPr bwMode="auto">
          <a:xfrm rot="18882257">
            <a:off x="97462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4" name="AutoShape 117"/>
          <p:cNvSpPr>
            <a:spLocks noChangeArrowheads="1"/>
          </p:cNvSpPr>
          <p:nvPr/>
        </p:nvSpPr>
        <p:spPr bwMode="auto">
          <a:xfrm rot="8100000">
            <a:off x="89842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5" name="AutoShape 118"/>
          <p:cNvSpPr>
            <a:spLocks noChangeArrowheads="1"/>
          </p:cNvSpPr>
          <p:nvPr/>
        </p:nvSpPr>
        <p:spPr bwMode="auto">
          <a:xfrm rot="2700000">
            <a:off x="97462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6" name="AutoShape 119"/>
          <p:cNvSpPr>
            <a:spLocks noChangeArrowheads="1"/>
          </p:cNvSpPr>
          <p:nvPr/>
        </p:nvSpPr>
        <p:spPr bwMode="auto">
          <a:xfrm>
            <a:off x="43360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7" name="AutoShape 120"/>
          <p:cNvSpPr>
            <a:spLocks noChangeArrowheads="1"/>
          </p:cNvSpPr>
          <p:nvPr/>
        </p:nvSpPr>
        <p:spPr bwMode="auto">
          <a:xfrm rot="10800000">
            <a:off x="34216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8" name="Oval 121"/>
          <p:cNvSpPr>
            <a:spLocks noChangeArrowheads="1"/>
          </p:cNvSpPr>
          <p:nvPr/>
        </p:nvSpPr>
        <p:spPr bwMode="auto">
          <a:xfrm>
            <a:off x="4107493" y="53945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79" name="AutoShape 122"/>
          <p:cNvSpPr>
            <a:spLocks noChangeArrowheads="1"/>
          </p:cNvSpPr>
          <p:nvPr/>
        </p:nvSpPr>
        <p:spPr bwMode="auto">
          <a:xfrm rot="5400000">
            <a:off x="3878893" y="5775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0" name="AutoShape 123"/>
          <p:cNvSpPr>
            <a:spLocks noChangeArrowheads="1"/>
          </p:cNvSpPr>
          <p:nvPr/>
        </p:nvSpPr>
        <p:spPr bwMode="auto">
          <a:xfrm rot="16200000">
            <a:off x="38788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1" name="AutoShape 124"/>
          <p:cNvSpPr>
            <a:spLocks noChangeArrowheads="1"/>
          </p:cNvSpPr>
          <p:nvPr/>
        </p:nvSpPr>
        <p:spPr bwMode="auto">
          <a:xfrm rot="18882257">
            <a:off x="42598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2" name="AutoShape 125"/>
          <p:cNvSpPr>
            <a:spLocks noChangeArrowheads="1"/>
          </p:cNvSpPr>
          <p:nvPr/>
        </p:nvSpPr>
        <p:spPr bwMode="auto">
          <a:xfrm rot="13500000">
            <a:off x="34978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3" name="AutoShape 126"/>
          <p:cNvSpPr>
            <a:spLocks noChangeArrowheads="1"/>
          </p:cNvSpPr>
          <p:nvPr/>
        </p:nvSpPr>
        <p:spPr bwMode="auto">
          <a:xfrm rot="8100000">
            <a:off x="34978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4" name="AutoShape 127"/>
          <p:cNvSpPr>
            <a:spLocks noChangeArrowheads="1"/>
          </p:cNvSpPr>
          <p:nvPr/>
        </p:nvSpPr>
        <p:spPr bwMode="auto">
          <a:xfrm rot="2700000">
            <a:off x="42598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5" name="AutoShape 128"/>
          <p:cNvSpPr>
            <a:spLocks noChangeArrowheads="1"/>
          </p:cNvSpPr>
          <p:nvPr/>
        </p:nvSpPr>
        <p:spPr bwMode="auto">
          <a:xfrm>
            <a:off x="25072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6" name="AutoShape 129"/>
          <p:cNvSpPr>
            <a:spLocks noChangeArrowheads="1"/>
          </p:cNvSpPr>
          <p:nvPr/>
        </p:nvSpPr>
        <p:spPr bwMode="auto">
          <a:xfrm rot="10800000">
            <a:off x="1592893" y="5318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7" name="Oval 130"/>
          <p:cNvSpPr>
            <a:spLocks noChangeArrowheads="1"/>
          </p:cNvSpPr>
          <p:nvPr/>
        </p:nvSpPr>
        <p:spPr bwMode="auto">
          <a:xfrm>
            <a:off x="2278693" y="5394542"/>
            <a:ext cx="152400" cy="1524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8" name="AutoShape 131"/>
          <p:cNvSpPr>
            <a:spLocks noChangeArrowheads="1"/>
          </p:cNvSpPr>
          <p:nvPr/>
        </p:nvSpPr>
        <p:spPr bwMode="auto">
          <a:xfrm rot="5400000">
            <a:off x="2050093" y="5775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89" name="AutoShape 132"/>
          <p:cNvSpPr>
            <a:spLocks noChangeArrowheads="1"/>
          </p:cNvSpPr>
          <p:nvPr/>
        </p:nvSpPr>
        <p:spPr bwMode="auto">
          <a:xfrm rot="16200000">
            <a:off x="20500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0" name="AutoShape 133"/>
          <p:cNvSpPr>
            <a:spLocks noChangeArrowheads="1"/>
          </p:cNvSpPr>
          <p:nvPr/>
        </p:nvSpPr>
        <p:spPr bwMode="auto">
          <a:xfrm rot="18882257">
            <a:off x="24310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1" name="AutoShape 134"/>
          <p:cNvSpPr>
            <a:spLocks noChangeArrowheads="1"/>
          </p:cNvSpPr>
          <p:nvPr/>
        </p:nvSpPr>
        <p:spPr bwMode="auto">
          <a:xfrm rot="13500000">
            <a:off x="16690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2" name="AutoShape 135"/>
          <p:cNvSpPr>
            <a:spLocks noChangeArrowheads="1"/>
          </p:cNvSpPr>
          <p:nvPr/>
        </p:nvSpPr>
        <p:spPr bwMode="auto">
          <a:xfrm rot="8100000">
            <a:off x="16690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3" name="AutoShape 136"/>
          <p:cNvSpPr>
            <a:spLocks noChangeArrowheads="1"/>
          </p:cNvSpPr>
          <p:nvPr/>
        </p:nvSpPr>
        <p:spPr bwMode="auto">
          <a:xfrm rot="2700000">
            <a:off x="2431093" y="5699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4" name="AutoShape 137"/>
          <p:cNvSpPr>
            <a:spLocks noChangeArrowheads="1"/>
          </p:cNvSpPr>
          <p:nvPr/>
        </p:nvSpPr>
        <p:spPr bwMode="auto">
          <a:xfrm>
            <a:off x="43360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5" name="AutoShape 138"/>
          <p:cNvSpPr>
            <a:spLocks noChangeArrowheads="1"/>
          </p:cNvSpPr>
          <p:nvPr/>
        </p:nvSpPr>
        <p:spPr bwMode="auto">
          <a:xfrm rot="10800000">
            <a:off x="34216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6" name="Oval 139"/>
          <p:cNvSpPr>
            <a:spLocks noChangeArrowheads="1"/>
          </p:cNvSpPr>
          <p:nvPr/>
        </p:nvSpPr>
        <p:spPr bwMode="auto">
          <a:xfrm>
            <a:off x="4107493" y="3565742"/>
            <a:ext cx="152400" cy="152400"/>
          </a:xfrm>
          <a:prstGeom prst="ellipse">
            <a:avLst/>
          </a:prstGeom>
          <a:solidFill>
            <a:srgbClr val="0000FF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7" name="AutoShape 140"/>
          <p:cNvSpPr>
            <a:spLocks noChangeArrowheads="1"/>
          </p:cNvSpPr>
          <p:nvPr/>
        </p:nvSpPr>
        <p:spPr bwMode="auto">
          <a:xfrm rot="5400000">
            <a:off x="3878893" y="3946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8" name="AutoShape 141"/>
          <p:cNvSpPr>
            <a:spLocks noChangeArrowheads="1"/>
          </p:cNvSpPr>
          <p:nvPr/>
        </p:nvSpPr>
        <p:spPr bwMode="auto">
          <a:xfrm rot="16200000">
            <a:off x="3878893" y="3032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299" name="AutoShape 142"/>
          <p:cNvSpPr>
            <a:spLocks noChangeArrowheads="1"/>
          </p:cNvSpPr>
          <p:nvPr/>
        </p:nvSpPr>
        <p:spPr bwMode="auto">
          <a:xfrm rot="18882257">
            <a:off x="42598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0" name="AutoShape 143"/>
          <p:cNvSpPr>
            <a:spLocks noChangeArrowheads="1"/>
          </p:cNvSpPr>
          <p:nvPr/>
        </p:nvSpPr>
        <p:spPr bwMode="auto">
          <a:xfrm rot="8100000">
            <a:off x="34978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1" name="AutoShape 144"/>
          <p:cNvSpPr>
            <a:spLocks noChangeArrowheads="1"/>
          </p:cNvSpPr>
          <p:nvPr/>
        </p:nvSpPr>
        <p:spPr bwMode="auto">
          <a:xfrm rot="2700000">
            <a:off x="4259893" y="3870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2" name="AutoShape 145"/>
          <p:cNvSpPr>
            <a:spLocks noChangeArrowheads="1"/>
          </p:cNvSpPr>
          <p:nvPr/>
        </p:nvSpPr>
        <p:spPr bwMode="auto">
          <a:xfrm rot="13500000">
            <a:off x="3497893" y="3108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3" name="AutoShape 146"/>
          <p:cNvSpPr>
            <a:spLocks noChangeArrowheads="1"/>
          </p:cNvSpPr>
          <p:nvPr/>
        </p:nvSpPr>
        <p:spPr bwMode="auto">
          <a:xfrm rot="5400000">
            <a:off x="7536493" y="21179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4" name="AutoShape 147"/>
          <p:cNvSpPr>
            <a:spLocks noChangeArrowheads="1"/>
          </p:cNvSpPr>
          <p:nvPr/>
        </p:nvSpPr>
        <p:spPr bwMode="auto">
          <a:xfrm rot="2700000">
            <a:off x="60886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5" name="AutoShape 148"/>
          <p:cNvSpPr>
            <a:spLocks noChangeArrowheads="1"/>
          </p:cNvSpPr>
          <p:nvPr/>
        </p:nvSpPr>
        <p:spPr bwMode="auto">
          <a:xfrm>
            <a:off x="61648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6" name="AutoShape 149"/>
          <p:cNvSpPr>
            <a:spLocks noChangeArrowheads="1"/>
          </p:cNvSpPr>
          <p:nvPr/>
        </p:nvSpPr>
        <p:spPr bwMode="auto">
          <a:xfrm rot="10800000">
            <a:off x="8908093" y="34895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7" name="AutoShape 150"/>
          <p:cNvSpPr>
            <a:spLocks noChangeArrowheads="1"/>
          </p:cNvSpPr>
          <p:nvPr/>
        </p:nvSpPr>
        <p:spPr bwMode="auto">
          <a:xfrm rot="8100000">
            <a:off x="8984293" y="20417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8" name="AutoShape 151"/>
          <p:cNvSpPr>
            <a:spLocks noChangeArrowheads="1"/>
          </p:cNvSpPr>
          <p:nvPr/>
        </p:nvSpPr>
        <p:spPr bwMode="auto">
          <a:xfrm rot="18882257">
            <a:off x="60886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09" name="AutoShape 152"/>
          <p:cNvSpPr>
            <a:spLocks noChangeArrowheads="1"/>
          </p:cNvSpPr>
          <p:nvPr/>
        </p:nvSpPr>
        <p:spPr bwMode="auto">
          <a:xfrm rot="16200000">
            <a:off x="7536493" y="48611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10" name="AutoShape 153"/>
          <p:cNvSpPr>
            <a:spLocks noChangeArrowheads="1"/>
          </p:cNvSpPr>
          <p:nvPr/>
        </p:nvSpPr>
        <p:spPr bwMode="auto">
          <a:xfrm rot="13500000">
            <a:off x="8984293" y="4937342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/>
          </a:p>
        </p:txBody>
      </p:sp>
      <p:sp>
        <p:nvSpPr>
          <p:cNvPr id="316" name="矩形 315"/>
          <p:cNvSpPr/>
          <p:nvPr/>
        </p:nvSpPr>
        <p:spPr>
          <a:xfrm>
            <a:off x="2709542" y="5148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对流步：</a:t>
            </a:r>
          </a:p>
        </p:txBody>
      </p:sp>
      <p:graphicFrame>
        <p:nvGraphicFramePr>
          <p:cNvPr id="317" name="对象 3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190332"/>
              </p:ext>
            </p:extLst>
          </p:nvPr>
        </p:nvGraphicFramePr>
        <p:xfrm>
          <a:off x="3737676" y="493780"/>
          <a:ext cx="4508048" cy="41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4" imgW="2730240" imgH="253800" progId="Equation.DSMT4">
                  <p:embed/>
                </p:oleObj>
              </mc:Choice>
              <mc:Fallback>
                <p:oleObj name="Equation" r:id="rId4" imgW="2730240" imgH="2538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7676" y="493780"/>
                        <a:ext cx="4508048" cy="419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" name="椭圆 317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18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1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15039 -0.2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3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0.26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15156 -0.2673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133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14948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07407E-6 L -0.15052 0.2662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266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0.15143 0.2662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133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85 L 0.15052 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1.48148E-6 L -0.14961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2666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-0.2666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185 L -0.15065 0.2673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134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15039 -0.2659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32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85 L -0.14961 -0.2659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-132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15039 0.2673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0590" y="54102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研究方法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05337" y="1076325"/>
            <a:ext cx="4574207" cy="2422525"/>
            <a:chOff x="1736" y="2881"/>
            <a:chExt cx="4883" cy="3815"/>
          </a:xfrm>
        </p:grpSpPr>
        <p:grpSp>
          <p:nvGrpSpPr>
            <p:cNvPr id="150" name="is1îďê"/>
            <p:cNvGrpSpPr/>
            <p:nvPr/>
          </p:nvGrpSpPr>
          <p:grpSpPr>
            <a:xfrm>
              <a:off x="1736" y="2881"/>
              <a:ext cx="4883" cy="3815"/>
              <a:chOff x="1008062" y="1876258"/>
              <a:chExt cx="2304632" cy="3069581"/>
            </a:xfrm>
          </p:grpSpPr>
          <p:sp>
            <p:nvSpPr>
              <p:cNvPr id="151" name="ïṩļiḋé"/>
              <p:cNvSpPr/>
              <p:nvPr/>
            </p:nvSpPr>
            <p:spPr>
              <a:xfrm>
                <a:off x="1008062" y="2372701"/>
                <a:ext cx="2304480" cy="2573138"/>
              </a:xfrm>
              <a:prstGeom prst="roundRect">
                <a:avLst>
                  <a:gd name="adj" fmla="val 6226"/>
                </a:avLst>
              </a:prstGeom>
              <a:solidFill>
                <a:schemeClr val="bg1">
                  <a:lumMod val="95000"/>
                </a:schemeClr>
              </a:solidFill>
              <a:effectLst/>
            </p:spPr>
            <p:txBody>
              <a:bodyPr wrap="square" lIns="68580" tIns="274320" rIns="68580" bIns="137160">
                <a:normAutofit/>
              </a:bodyPr>
              <a:lstStyle/>
              <a:p>
                <a:pPr defTabSz="914400">
                  <a:spcBef>
                    <a:spcPct val="20000"/>
                  </a:spcBef>
                  <a:defRPr/>
                </a:pPr>
                <a:endParaRPr lang="en-US" altLang="zh-CN" sz="1050" dirty="0"/>
              </a:p>
            </p:txBody>
          </p:sp>
          <p:sp>
            <p:nvSpPr>
              <p:cNvPr id="152" name="îṣḻîďé"/>
              <p:cNvSpPr txBox="1"/>
              <p:nvPr/>
            </p:nvSpPr>
            <p:spPr>
              <a:xfrm>
                <a:off x="1008062" y="1876258"/>
                <a:ext cx="2304632" cy="645319"/>
              </a:xfrm>
              <a:prstGeom prst="round2SameRect">
                <a:avLst/>
              </a:prstGeom>
              <a:solidFill>
                <a:schemeClr val="accent2"/>
              </a:solidFill>
            </p:spPr>
            <p:txBody>
              <a:bodyPr wrap="square" lIns="182880" tIns="91440" rIns="182880" bIns="91440" rtlCol="0">
                <a:normAutofit/>
              </a:bodyPr>
              <a:lstStyle>
                <a:defPPr>
                  <a:defRPr lang="zh-CN"/>
                </a:defPPr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100" dirty="0"/>
                  <a:t>0 </a:t>
                </a:r>
                <a:endParaRPr lang="en-US" dirty="0"/>
              </a:p>
            </p:txBody>
          </p:sp>
          <p:sp>
            <p:nvSpPr>
              <p:cNvPr id="153" name="îṣḻíḓe"/>
              <p:cNvSpPr/>
              <p:nvPr/>
            </p:nvSpPr>
            <p:spPr bwMode="auto">
              <a:xfrm rot="5400000">
                <a:off x="2949518" y="2201782"/>
                <a:ext cx="289659" cy="73905"/>
              </a:xfrm>
              <a:custGeom>
                <a:avLst/>
                <a:gdLst>
                  <a:gd name="T0" fmla="*/ 326 w 577"/>
                  <a:gd name="T1" fmla="*/ 502 h 502"/>
                  <a:gd name="T2" fmla="*/ 299 w 577"/>
                  <a:gd name="T3" fmla="*/ 491 h 502"/>
                  <a:gd name="T4" fmla="*/ 299 w 577"/>
                  <a:gd name="T5" fmla="*/ 436 h 502"/>
                  <a:gd name="T6" fmla="*/ 445 w 577"/>
                  <a:gd name="T7" fmla="*/ 289 h 502"/>
                  <a:gd name="T8" fmla="*/ 39 w 577"/>
                  <a:gd name="T9" fmla="*/ 289 h 502"/>
                  <a:gd name="T10" fmla="*/ 0 w 577"/>
                  <a:gd name="T11" fmla="*/ 251 h 502"/>
                  <a:gd name="T12" fmla="*/ 39 w 577"/>
                  <a:gd name="T13" fmla="*/ 212 h 502"/>
                  <a:gd name="T14" fmla="*/ 445 w 577"/>
                  <a:gd name="T15" fmla="*/ 212 h 502"/>
                  <a:gd name="T16" fmla="*/ 299 w 577"/>
                  <a:gd name="T17" fmla="*/ 65 h 502"/>
                  <a:gd name="T18" fmla="*/ 299 w 577"/>
                  <a:gd name="T19" fmla="*/ 11 h 502"/>
                  <a:gd name="T20" fmla="*/ 326 w 577"/>
                  <a:gd name="T21" fmla="*/ 0 h 502"/>
                  <a:gd name="T22" fmla="*/ 353 w 577"/>
                  <a:gd name="T23" fmla="*/ 11 h 502"/>
                  <a:gd name="T24" fmla="*/ 566 w 577"/>
                  <a:gd name="T25" fmla="*/ 224 h 502"/>
                  <a:gd name="T26" fmla="*/ 571 w 577"/>
                  <a:gd name="T27" fmla="*/ 229 h 502"/>
                  <a:gd name="T28" fmla="*/ 571 w 577"/>
                  <a:gd name="T29" fmla="*/ 230 h 502"/>
                  <a:gd name="T30" fmla="*/ 572 w 577"/>
                  <a:gd name="T31" fmla="*/ 231 h 502"/>
                  <a:gd name="T32" fmla="*/ 574 w 577"/>
                  <a:gd name="T33" fmla="*/ 236 h 502"/>
                  <a:gd name="T34" fmla="*/ 575 w 577"/>
                  <a:gd name="T35" fmla="*/ 238 h 502"/>
                  <a:gd name="T36" fmla="*/ 576 w 577"/>
                  <a:gd name="T37" fmla="*/ 243 h 502"/>
                  <a:gd name="T38" fmla="*/ 577 w 577"/>
                  <a:gd name="T39" fmla="*/ 251 h 502"/>
                  <a:gd name="T40" fmla="*/ 576 w 577"/>
                  <a:gd name="T41" fmla="*/ 258 h 502"/>
                  <a:gd name="T42" fmla="*/ 575 w 577"/>
                  <a:gd name="T43" fmla="*/ 263 h 502"/>
                  <a:gd name="T44" fmla="*/ 574 w 577"/>
                  <a:gd name="T45" fmla="*/ 266 h 502"/>
                  <a:gd name="T46" fmla="*/ 572 w 577"/>
                  <a:gd name="T47" fmla="*/ 271 h 502"/>
                  <a:gd name="T48" fmla="*/ 571 w 577"/>
                  <a:gd name="T49" fmla="*/ 272 h 502"/>
                  <a:gd name="T50" fmla="*/ 566 w 577"/>
                  <a:gd name="T51" fmla="*/ 278 h 502"/>
                  <a:gd name="T52" fmla="*/ 353 w 577"/>
                  <a:gd name="T53" fmla="*/ 491 h 502"/>
                  <a:gd name="T54" fmla="*/ 326 w 577"/>
                  <a:gd name="T55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7" h="502">
                    <a:moveTo>
                      <a:pt x="326" y="502"/>
                    </a:moveTo>
                    <a:cubicBezTo>
                      <a:pt x="316" y="502"/>
                      <a:pt x="306" y="498"/>
                      <a:pt x="299" y="491"/>
                    </a:cubicBezTo>
                    <a:cubicBezTo>
                      <a:pt x="284" y="476"/>
                      <a:pt x="284" y="451"/>
                      <a:pt x="299" y="436"/>
                    </a:cubicBezTo>
                    <a:cubicBezTo>
                      <a:pt x="445" y="289"/>
                      <a:pt x="445" y="289"/>
                      <a:pt x="445" y="289"/>
                    </a:cubicBezTo>
                    <a:cubicBezTo>
                      <a:pt x="39" y="289"/>
                      <a:pt x="39" y="289"/>
                      <a:pt x="39" y="289"/>
                    </a:cubicBezTo>
                    <a:cubicBezTo>
                      <a:pt x="17" y="289"/>
                      <a:pt x="0" y="272"/>
                      <a:pt x="0" y="251"/>
                    </a:cubicBezTo>
                    <a:cubicBezTo>
                      <a:pt x="0" y="230"/>
                      <a:pt x="17" y="212"/>
                      <a:pt x="39" y="212"/>
                    </a:cubicBezTo>
                    <a:cubicBezTo>
                      <a:pt x="445" y="212"/>
                      <a:pt x="445" y="212"/>
                      <a:pt x="445" y="212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84" y="50"/>
                      <a:pt x="284" y="26"/>
                      <a:pt x="299" y="11"/>
                    </a:cubicBezTo>
                    <a:cubicBezTo>
                      <a:pt x="306" y="4"/>
                      <a:pt x="316" y="0"/>
                      <a:pt x="326" y="0"/>
                    </a:cubicBezTo>
                    <a:cubicBezTo>
                      <a:pt x="336" y="0"/>
                      <a:pt x="346" y="4"/>
                      <a:pt x="353" y="11"/>
                    </a:cubicBezTo>
                    <a:cubicBezTo>
                      <a:pt x="566" y="224"/>
                      <a:pt x="566" y="224"/>
                      <a:pt x="566" y="224"/>
                    </a:cubicBezTo>
                    <a:cubicBezTo>
                      <a:pt x="568" y="225"/>
                      <a:pt x="569" y="227"/>
                      <a:pt x="571" y="229"/>
                    </a:cubicBezTo>
                    <a:cubicBezTo>
                      <a:pt x="571" y="230"/>
                      <a:pt x="571" y="230"/>
                      <a:pt x="571" y="230"/>
                    </a:cubicBezTo>
                    <a:cubicBezTo>
                      <a:pt x="572" y="231"/>
                      <a:pt x="572" y="231"/>
                      <a:pt x="572" y="231"/>
                    </a:cubicBezTo>
                    <a:cubicBezTo>
                      <a:pt x="572" y="232"/>
                      <a:pt x="573" y="234"/>
                      <a:pt x="574" y="236"/>
                    </a:cubicBezTo>
                    <a:cubicBezTo>
                      <a:pt x="574" y="237"/>
                      <a:pt x="575" y="238"/>
                      <a:pt x="575" y="238"/>
                    </a:cubicBezTo>
                    <a:cubicBezTo>
                      <a:pt x="575" y="240"/>
                      <a:pt x="576" y="241"/>
                      <a:pt x="576" y="243"/>
                    </a:cubicBezTo>
                    <a:cubicBezTo>
                      <a:pt x="577" y="246"/>
                      <a:pt x="577" y="248"/>
                      <a:pt x="577" y="251"/>
                    </a:cubicBezTo>
                    <a:cubicBezTo>
                      <a:pt x="577" y="253"/>
                      <a:pt x="577" y="256"/>
                      <a:pt x="576" y="258"/>
                    </a:cubicBezTo>
                    <a:cubicBezTo>
                      <a:pt x="576" y="260"/>
                      <a:pt x="575" y="262"/>
                      <a:pt x="575" y="263"/>
                    </a:cubicBezTo>
                    <a:cubicBezTo>
                      <a:pt x="575" y="264"/>
                      <a:pt x="575" y="265"/>
                      <a:pt x="574" y="266"/>
                    </a:cubicBezTo>
                    <a:cubicBezTo>
                      <a:pt x="573" y="267"/>
                      <a:pt x="573" y="269"/>
                      <a:pt x="572" y="271"/>
                    </a:cubicBezTo>
                    <a:cubicBezTo>
                      <a:pt x="571" y="271"/>
                      <a:pt x="571" y="272"/>
                      <a:pt x="571" y="272"/>
                    </a:cubicBezTo>
                    <a:cubicBezTo>
                      <a:pt x="569" y="274"/>
                      <a:pt x="568" y="276"/>
                      <a:pt x="566" y="278"/>
                    </a:cubicBezTo>
                    <a:cubicBezTo>
                      <a:pt x="353" y="491"/>
                      <a:pt x="353" y="491"/>
                      <a:pt x="353" y="491"/>
                    </a:cubicBezTo>
                    <a:cubicBezTo>
                      <a:pt x="346" y="498"/>
                      <a:pt x="336" y="502"/>
                      <a:pt x="326" y="5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</p:grpSp>
        <p:sp>
          <p:nvSpPr>
            <p:cNvPr id="165" name="文本框 164"/>
            <p:cNvSpPr txBox="1"/>
            <p:nvPr/>
          </p:nvSpPr>
          <p:spPr>
            <a:xfrm>
              <a:off x="2341" y="3008"/>
              <a:ext cx="2781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CPU</a:t>
              </a:r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并行</a:t>
              </a:r>
              <a:endParaRPr lang="zh-CN" altLang="en-US" sz="2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1753" y="3788"/>
              <a:ext cx="4866" cy="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共享内存并行系统：</a:t>
              </a:r>
              <a:r>
                <a:rPr lang="en-US" altLang="zh-CN" sz="14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OpenMP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针对细粒度的循环进行并行，编程简单，适合应用于单台独立的计算机</a:t>
              </a:r>
              <a:endPara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消息</a:t>
              </a:r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传递</a:t>
              </a:r>
              <a:r>
                <a:rPr lang="zh-CN" altLang="en-US" sz="14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系统：</a:t>
              </a:r>
              <a:r>
                <a:rPr lang="en-US" altLang="zh-CN" sz="14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MPI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针对粗粒度级别的并行，可操控性更高，能够更好地发挥硬件性能，适合应用于分布式计算机</a:t>
              </a:r>
              <a:endParaRPr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47" y="3890645"/>
            <a:ext cx="3755368" cy="2589532"/>
          </a:xfrm>
          <a:prstGeom prst="rect">
            <a:avLst/>
          </a:prstGeom>
        </p:spPr>
      </p:pic>
      <p:pic>
        <p:nvPicPr>
          <p:cNvPr id="86" name="Picture 4" descr="D:\论文编写\book\2-1 软件组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5132" y="3812409"/>
            <a:ext cx="4340514" cy="289542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415132" y="1076325"/>
            <a:ext cx="4574207" cy="2422524"/>
            <a:chOff x="6415132" y="1076325"/>
            <a:chExt cx="4574207" cy="2422524"/>
          </a:xfrm>
        </p:grpSpPr>
        <p:grpSp>
          <p:nvGrpSpPr>
            <p:cNvPr id="22" name="组合 21"/>
            <p:cNvGrpSpPr/>
            <p:nvPr/>
          </p:nvGrpSpPr>
          <p:grpSpPr>
            <a:xfrm>
              <a:off x="6415132" y="1076325"/>
              <a:ext cx="4574207" cy="2422524"/>
              <a:chOff x="1736" y="2881"/>
              <a:chExt cx="4883" cy="2677"/>
            </a:xfrm>
          </p:grpSpPr>
          <p:sp>
            <p:nvSpPr>
              <p:cNvPr id="24" name="ïṩļiḋé"/>
              <p:cNvSpPr/>
              <p:nvPr/>
            </p:nvSpPr>
            <p:spPr>
              <a:xfrm>
                <a:off x="1736" y="2881"/>
                <a:ext cx="4883" cy="2677"/>
              </a:xfrm>
              <a:prstGeom prst="roundRect">
                <a:avLst>
                  <a:gd name="adj" fmla="val 6226"/>
                </a:avLst>
              </a:prstGeom>
              <a:solidFill>
                <a:schemeClr val="bg1">
                  <a:lumMod val="95000"/>
                </a:schemeClr>
              </a:solidFill>
              <a:effectLst/>
            </p:spPr>
            <p:txBody>
              <a:bodyPr wrap="square" lIns="68580" tIns="274320" rIns="68580" bIns="137160">
                <a:normAutofit/>
              </a:bodyPr>
              <a:lstStyle/>
              <a:p>
                <a:pPr defTabSz="914400">
                  <a:spcBef>
                    <a:spcPct val="20000"/>
                  </a:spcBef>
                  <a:defRPr/>
                </a:pPr>
                <a:endParaRPr lang="en-US" altLang="zh-CN" sz="1050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736" y="3664"/>
                <a:ext cx="4883" cy="1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CUDA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是一个专门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GPU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并行计算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而设计的架构，包括硬件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架构和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指令集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。</a:t>
                </a:r>
                <a:r>
                  <a:rPr lang="en-US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基本思想是支持大量的线程级并行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并在硬件中动态地调度和执行这些线程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，可以兼容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、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C++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、</a:t>
                </a:r>
                <a:r>
                  <a:rPr lang="en-US" altLang="zh-CN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Fortran</a:t>
                </a:r>
                <a:r>
                  <a:rPr lang="zh-CN" altLang="en-US" sz="1400" dirty="0" smtClean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、</a:t>
                </a:r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Python</a:t>
                </a:r>
                <a:r>
                  <a: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等高级语言</a:t>
                </a:r>
                <a:endParaRPr sz="14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97" name="îṣḻîďé"/>
            <p:cNvSpPr txBox="1"/>
            <p:nvPr/>
          </p:nvSpPr>
          <p:spPr>
            <a:xfrm>
              <a:off x="6415132" y="1076325"/>
              <a:ext cx="4574207" cy="509288"/>
            </a:xfrm>
            <a:prstGeom prst="round2SameRect">
              <a:avLst/>
            </a:prstGeom>
            <a:solidFill>
              <a:schemeClr val="accent2"/>
            </a:solidFill>
          </p:spPr>
          <p:txBody>
            <a:bodyPr wrap="square" lIns="182880" tIns="91440" rIns="182880" bIns="91440" rtlCol="0">
              <a:normAutofit/>
            </a:bodyPr>
            <a:lstStyle>
              <a:defPPr>
                <a:defRPr lang="zh-CN"/>
              </a:defPPr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00" dirty="0"/>
                <a:t>0 </a:t>
              </a:r>
              <a:endParaRPr lang="en-US" dirty="0"/>
            </a:p>
          </p:txBody>
        </p:sp>
        <p:sp>
          <p:nvSpPr>
            <p:cNvPr id="98" name="îṣḻíḓe"/>
            <p:cNvSpPr/>
            <p:nvPr/>
          </p:nvSpPr>
          <p:spPr bwMode="auto">
            <a:xfrm rot="5400000">
              <a:off x="10441667" y="1289050"/>
              <a:ext cx="228600" cy="146686"/>
            </a:xfrm>
            <a:custGeom>
              <a:avLst/>
              <a:gdLst>
                <a:gd name="T0" fmla="*/ 326 w 577"/>
                <a:gd name="T1" fmla="*/ 502 h 502"/>
                <a:gd name="T2" fmla="*/ 299 w 577"/>
                <a:gd name="T3" fmla="*/ 491 h 502"/>
                <a:gd name="T4" fmla="*/ 299 w 577"/>
                <a:gd name="T5" fmla="*/ 436 h 502"/>
                <a:gd name="T6" fmla="*/ 445 w 577"/>
                <a:gd name="T7" fmla="*/ 289 h 502"/>
                <a:gd name="T8" fmla="*/ 39 w 577"/>
                <a:gd name="T9" fmla="*/ 289 h 502"/>
                <a:gd name="T10" fmla="*/ 0 w 577"/>
                <a:gd name="T11" fmla="*/ 251 h 502"/>
                <a:gd name="T12" fmla="*/ 39 w 577"/>
                <a:gd name="T13" fmla="*/ 212 h 502"/>
                <a:gd name="T14" fmla="*/ 445 w 577"/>
                <a:gd name="T15" fmla="*/ 212 h 502"/>
                <a:gd name="T16" fmla="*/ 299 w 577"/>
                <a:gd name="T17" fmla="*/ 65 h 502"/>
                <a:gd name="T18" fmla="*/ 299 w 577"/>
                <a:gd name="T19" fmla="*/ 11 h 502"/>
                <a:gd name="T20" fmla="*/ 326 w 577"/>
                <a:gd name="T21" fmla="*/ 0 h 502"/>
                <a:gd name="T22" fmla="*/ 353 w 577"/>
                <a:gd name="T23" fmla="*/ 11 h 502"/>
                <a:gd name="T24" fmla="*/ 566 w 577"/>
                <a:gd name="T25" fmla="*/ 224 h 502"/>
                <a:gd name="T26" fmla="*/ 571 w 577"/>
                <a:gd name="T27" fmla="*/ 229 h 502"/>
                <a:gd name="T28" fmla="*/ 571 w 577"/>
                <a:gd name="T29" fmla="*/ 230 h 502"/>
                <a:gd name="T30" fmla="*/ 572 w 577"/>
                <a:gd name="T31" fmla="*/ 231 h 502"/>
                <a:gd name="T32" fmla="*/ 574 w 577"/>
                <a:gd name="T33" fmla="*/ 236 h 502"/>
                <a:gd name="T34" fmla="*/ 575 w 577"/>
                <a:gd name="T35" fmla="*/ 238 h 502"/>
                <a:gd name="T36" fmla="*/ 576 w 577"/>
                <a:gd name="T37" fmla="*/ 243 h 502"/>
                <a:gd name="T38" fmla="*/ 577 w 577"/>
                <a:gd name="T39" fmla="*/ 251 h 502"/>
                <a:gd name="T40" fmla="*/ 576 w 577"/>
                <a:gd name="T41" fmla="*/ 258 h 502"/>
                <a:gd name="T42" fmla="*/ 575 w 577"/>
                <a:gd name="T43" fmla="*/ 263 h 502"/>
                <a:gd name="T44" fmla="*/ 574 w 577"/>
                <a:gd name="T45" fmla="*/ 266 h 502"/>
                <a:gd name="T46" fmla="*/ 572 w 577"/>
                <a:gd name="T47" fmla="*/ 271 h 502"/>
                <a:gd name="T48" fmla="*/ 571 w 577"/>
                <a:gd name="T49" fmla="*/ 272 h 502"/>
                <a:gd name="T50" fmla="*/ 566 w 577"/>
                <a:gd name="T51" fmla="*/ 278 h 502"/>
                <a:gd name="T52" fmla="*/ 353 w 577"/>
                <a:gd name="T53" fmla="*/ 491 h 502"/>
                <a:gd name="T54" fmla="*/ 326 w 577"/>
                <a:gd name="T55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7" h="502">
                  <a:moveTo>
                    <a:pt x="326" y="502"/>
                  </a:moveTo>
                  <a:cubicBezTo>
                    <a:pt x="316" y="502"/>
                    <a:pt x="306" y="498"/>
                    <a:pt x="299" y="491"/>
                  </a:cubicBezTo>
                  <a:cubicBezTo>
                    <a:pt x="284" y="476"/>
                    <a:pt x="284" y="451"/>
                    <a:pt x="299" y="436"/>
                  </a:cubicBezTo>
                  <a:cubicBezTo>
                    <a:pt x="445" y="289"/>
                    <a:pt x="445" y="289"/>
                    <a:pt x="445" y="289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17" y="289"/>
                    <a:pt x="0" y="272"/>
                    <a:pt x="0" y="251"/>
                  </a:cubicBezTo>
                  <a:cubicBezTo>
                    <a:pt x="0" y="230"/>
                    <a:pt x="17" y="212"/>
                    <a:pt x="39" y="212"/>
                  </a:cubicBezTo>
                  <a:cubicBezTo>
                    <a:pt x="445" y="212"/>
                    <a:pt x="445" y="212"/>
                    <a:pt x="445" y="212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84" y="50"/>
                    <a:pt x="284" y="26"/>
                    <a:pt x="299" y="11"/>
                  </a:cubicBezTo>
                  <a:cubicBezTo>
                    <a:pt x="306" y="4"/>
                    <a:pt x="316" y="0"/>
                    <a:pt x="326" y="0"/>
                  </a:cubicBezTo>
                  <a:cubicBezTo>
                    <a:pt x="336" y="0"/>
                    <a:pt x="346" y="4"/>
                    <a:pt x="353" y="11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68" y="225"/>
                    <a:pt x="569" y="227"/>
                    <a:pt x="571" y="229"/>
                  </a:cubicBezTo>
                  <a:cubicBezTo>
                    <a:pt x="571" y="230"/>
                    <a:pt x="571" y="230"/>
                    <a:pt x="571" y="230"/>
                  </a:cubicBezTo>
                  <a:cubicBezTo>
                    <a:pt x="572" y="231"/>
                    <a:pt x="572" y="231"/>
                    <a:pt x="572" y="231"/>
                  </a:cubicBezTo>
                  <a:cubicBezTo>
                    <a:pt x="572" y="232"/>
                    <a:pt x="573" y="234"/>
                    <a:pt x="574" y="236"/>
                  </a:cubicBezTo>
                  <a:cubicBezTo>
                    <a:pt x="574" y="237"/>
                    <a:pt x="575" y="238"/>
                    <a:pt x="575" y="238"/>
                  </a:cubicBezTo>
                  <a:cubicBezTo>
                    <a:pt x="575" y="240"/>
                    <a:pt x="576" y="241"/>
                    <a:pt x="576" y="243"/>
                  </a:cubicBezTo>
                  <a:cubicBezTo>
                    <a:pt x="577" y="246"/>
                    <a:pt x="577" y="248"/>
                    <a:pt x="577" y="251"/>
                  </a:cubicBezTo>
                  <a:cubicBezTo>
                    <a:pt x="577" y="253"/>
                    <a:pt x="577" y="256"/>
                    <a:pt x="576" y="258"/>
                  </a:cubicBezTo>
                  <a:cubicBezTo>
                    <a:pt x="576" y="260"/>
                    <a:pt x="575" y="262"/>
                    <a:pt x="575" y="263"/>
                  </a:cubicBezTo>
                  <a:cubicBezTo>
                    <a:pt x="575" y="264"/>
                    <a:pt x="575" y="265"/>
                    <a:pt x="574" y="266"/>
                  </a:cubicBezTo>
                  <a:cubicBezTo>
                    <a:pt x="573" y="267"/>
                    <a:pt x="573" y="269"/>
                    <a:pt x="572" y="271"/>
                  </a:cubicBezTo>
                  <a:cubicBezTo>
                    <a:pt x="571" y="271"/>
                    <a:pt x="571" y="272"/>
                    <a:pt x="571" y="272"/>
                  </a:cubicBezTo>
                  <a:cubicBezTo>
                    <a:pt x="569" y="274"/>
                    <a:pt x="568" y="276"/>
                    <a:pt x="566" y="278"/>
                  </a:cubicBezTo>
                  <a:cubicBezTo>
                    <a:pt x="353" y="491"/>
                    <a:pt x="353" y="491"/>
                    <a:pt x="353" y="491"/>
                  </a:cubicBezTo>
                  <a:cubicBezTo>
                    <a:pt x="346" y="498"/>
                    <a:pt x="336" y="502"/>
                    <a:pt x="326" y="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6981873" y="1156970"/>
              <a:ext cx="2605134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G</a:t>
              </a:r>
              <a:r>
                <a:rPr lang="en-US" altLang="zh-CN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PU</a:t>
              </a:r>
              <a:r>
                <a:rPr lang="zh-CN" altLang="en-US" sz="2000" b="1" spc="3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并行</a:t>
              </a:r>
              <a:endParaRPr lang="zh-CN" altLang="en-US" sz="2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0590" y="54102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问题描述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1242975" y="1292745"/>
            <a:ext cx="9775209" cy="3024764"/>
            <a:chOff x="1542" y="2677"/>
            <a:chExt cx="16586" cy="3241"/>
          </a:xfrm>
        </p:grpSpPr>
        <p:sp>
          <p:nvSpPr>
            <p:cNvPr id="97" name="îṣḻíḋe"/>
            <p:cNvSpPr/>
            <p:nvPr/>
          </p:nvSpPr>
          <p:spPr bwMode="auto">
            <a:xfrm>
              <a:off x="1542" y="2680"/>
              <a:ext cx="1640" cy="3238"/>
            </a:xfrm>
            <a:custGeom>
              <a:avLst/>
              <a:gdLst>
                <a:gd name="connsiteX0" fmla="*/ 0 w 1041400"/>
                <a:gd name="connsiteY0" fmla="*/ 0 h 2967068"/>
                <a:gd name="connsiteX1" fmla="*/ 1041400 w 1041400"/>
                <a:gd name="connsiteY1" fmla="*/ 0 h 2967068"/>
                <a:gd name="connsiteX2" fmla="*/ 1041400 w 1041400"/>
                <a:gd name="connsiteY2" fmla="*/ 2967068 h 2967068"/>
                <a:gd name="connsiteX3" fmla="*/ 0 w 1041400"/>
                <a:gd name="connsiteY3" fmla="*/ 2967068 h 2967068"/>
                <a:gd name="connsiteX4" fmla="*/ 0 w 1041400"/>
                <a:gd name="connsiteY4" fmla="*/ 0 h 296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400" h="2967068">
                  <a:moveTo>
                    <a:pt x="0" y="0"/>
                  </a:moveTo>
                  <a:lnTo>
                    <a:pt x="1041400" y="0"/>
                  </a:lnTo>
                  <a:lnTo>
                    <a:pt x="1041400" y="2967068"/>
                  </a:lnTo>
                  <a:lnTo>
                    <a:pt x="0" y="2967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iŝľîḍe"/>
            <p:cNvSpPr/>
            <p:nvPr/>
          </p:nvSpPr>
          <p:spPr bwMode="auto">
            <a:xfrm>
              <a:off x="3300" y="2680"/>
              <a:ext cx="463" cy="3238"/>
            </a:xfrm>
            <a:custGeom>
              <a:avLst/>
              <a:gdLst>
                <a:gd name="connsiteX0" fmla="*/ 0 w 1041400"/>
                <a:gd name="connsiteY0" fmla="*/ 0 h 2967068"/>
                <a:gd name="connsiteX1" fmla="*/ 1041400 w 1041400"/>
                <a:gd name="connsiteY1" fmla="*/ 0 h 2967068"/>
                <a:gd name="connsiteX2" fmla="*/ 1041400 w 1041400"/>
                <a:gd name="connsiteY2" fmla="*/ 2967068 h 2967068"/>
                <a:gd name="connsiteX3" fmla="*/ 0 w 1041400"/>
                <a:gd name="connsiteY3" fmla="*/ 2967068 h 2967068"/>
                <a:gd name="connsiteX4" fmla="*/ 0 w 1041400"/>
                <a:gd name="connsiteY4" fmla="*/ 0 h 296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400" h="2967068">
                  <a:moveTo>
                    <a:pt x="0" y="0"/>
                  </a:moveTo>
                  <a:lnTo>
                    <a:pt x="1041400" y="0"/>
                  </a:lnTo>
                  <a:lnTo>
                    <a:pt x="1041400" y="2967068"/>
                  </a:lnTo>
                  <a:lnTo>
                    <a:pt x="0" y="2967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îsļîdè"/>
            <p:cNvSpPr/>
            <p:nvPr/>
          </p:nvSpPr>
          <p:spPr bwMode="auto">
            <a:xfrm>
              <a:off x="17665" y="2677"/>
              <a:ext cx="463" cy="3241"/>
            </a:xfrm>
            <a:custGeom>
              <a:avLst/>
              <a:gdLst>
                <a:gd name="connsiteX0" fmla="*/ 0 w 1041400"/>
                <a:gd name="connsiteY0" fmla="*/ 0 h 2967068"/>
                <a:gd name="connsiteX1" fmla="*/ 1041400 w 1041400"/>
                <a:gd name="connsiteY1" fmla="*/ 0 h 2967068"/>
                <a:gd name="connsiteX2" fmla="*/ 1041400 w 1041400"/>
                <a:gd name="connsiteY2" fmla="*/ 2967068 h 2967068"/>
                <a:gd name="connsiteX3" fmla="*/ 0 w 1041400"/>
                <a:gd name="connsiteY3" fmla="*/ 2967068 h 2967068"/>
                <a:gd name="connsiteX4" fmla="*/ 0 w 1041400"/>
                <a:gd name="connsiteY4" fmla="*/ 0 h 296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1400" h="2967068">
                  <a:moveTo>
                    <a:pt x="0" y="0"/>
                  </a:moveTo>
                  <a:lnTo>
                    <a:pt x="1041400" y="0"/>
                  </a:lnTo>
                  <a:lnTo>
                    <a:pt x="1041400" y="2967068"/>
                  </a:lnTo>
                  <a:lnTo>
                    <a:pt x="0" y="2967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671961" y="4872644"/>
            <a:ext cx="373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周期边界的圆柱绕流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íSlïḋê"/>
          <p:cNvSpPr/>
          <p:nvPr/>
        </p:nvSpPr>
        <p:spPr bwMode="auto">
          <a:xfrm>
            <a:off x="750093" y="5395864"/>
            <a:ext cx="4048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766367" y="4818034"/>
            <a:ext cx="6251575" cy="1154162"/>
          </a:xfrm>
          <a:prstGeom prst="rect">
            <a:avLst/>
          </a:prstGeom>
          <a:ln>
            <a:solidFill>
              <a:srgbClr val="51848E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流场网格划分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Nx</a:t>
            </a:r>
            <a:r>
              <a:rPr lang="en-US" altLang="zh-CN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×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Ny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420×160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，圆柱的直径为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个网格，圆心的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坐标位于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0.25</a:t>
            </a:r>
            <a:r>
              <a:rPr lang="en-US" altLang="zh-CN" sz="16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Nx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处，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坐标位于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0.5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Ny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处。对于宏观量，我们给定进口来流速度</a:t>
            </a:r>
            <a:r>
              <a:rPr lang="en-US" altLang="zh-CN" sz="1400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vxin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=0.04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，密度为</a:t>
            </a:r>
            <a:r>
              <a:rPr lang="en-US" altLang="zh-CN" sz="1400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roout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=1.0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LBM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松弛时间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τ=0.51</a:t>
            </a:r>
            <a:r>
              <a:rPr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7" name="图片 5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14" y="1301218"/>
            <a:ext cx="7948109" cy="3023725"/>
          </a:xfrm>
          <a:prstGeom prst="rect">
            <a:avLst/>
          </a:prstGeom>
          <a:ln>
            <a:solidFill>
              <a:srgbClr val="51848E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52500" y="427990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实验设备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46801" y="2100580"/>
            <a:ext cx="2685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实验平台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46801" y="2799888"/>
            <a:ext cx="475361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操作系统：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Microsoft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Intel(R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 Core(TM) i5-10500 CPU，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主频为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3.10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GHz，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六核心十二线程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NVIDIA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GeForce 1050Ti，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显存为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GB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，显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卡的核心频率为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1291-1392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MHz</a:t>
            </a:r>
            <a:r>
              <a:rPr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íSlïḋê"/>
          <p:cNvSpPr/>
          <p:nvPr/>
        </p:nvSpPr>
        <p:spPr bwMode="auto">
          <a:xfrm>
            <a:off x="6214502" y="2631686"/>
            <a:ext cx="4048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54" name="图片 5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941"/>
          <a:stretch/>
        </p:blipFill>
        <p:spPr bwMode="auto">
          <a:xfrm>
            <a:off x="1269307" y="1062990"/>
            <a:ext cx="3832629" cy="5353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4680" y="612943"/>
            <a:ext cx="291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数据结构设计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64" y="1396901"/>
            <a:ext cx="7617444" cy="42965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40360" y="1301291"/>
            <a:ext cx="4248265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串行</a:t>
            </a: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/OpenMP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并行程序：</a:t>
            </a:r>
            <a:endParaRPr lang="en-US" altLang="zh-CN" sz="16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分配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长度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420×160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十八个一维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float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型数组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，包括九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个分布函数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f0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f1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r>
              <a:rPr lang="zh-CN" altLang="en-US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f8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和临时存储的中间数组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tmpf0</a:t>
            </a:r>
            <a:r>
              <a:rPr lang="zh-CN" altLang="en-US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tmpf1</a:t>
            </a:r>
            <a:r>
              <a:rPr lang="zh-CN" altLang="en-US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r>
              <a:rPr lang="zh-CN" altLang="en-US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tmpf8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，以及同样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长度的两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个存储速度场的一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float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和一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个存储固体点信息的一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维</a:t>
            </a:r>
            <a:r>
              <a:rPr lang="en-US" altLang="zh-CN" sz="1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solid</a:t>
            </a:r>
            <a:endParaRPr sz="14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0360" y="3474393"/>
            <a:ext cx="42482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并行程序：</a:t>
            </a:r>
            <a:endParaRPr lang="en-US" altLang="zh-CN" sz="16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端：九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个一维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float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型数组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f0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f1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r>
              <a:rPr lang="zh-CN" altLang="en-US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f8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，两个一维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float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和一个一维</a:t>
            </a:r>
            <a:r>
              <a:rPr lang="en-US" altLang="zh-CN" sz="1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solid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1400" dirty="0" smtClean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360" y="4540776"/>
            <a:ext cx="727201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端：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①使用</a:t>
            </a:r>
            <a:r>
              <a:rPr lang="en-US" altLang="zh-CN" sz="1400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cudaMallocPitch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函数分配对应大小的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线性数组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f0_data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f1_data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f8_data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400" b="1" i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u_data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v_data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solid_data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②使用</a:t>
            </a:r>
            <a:r>
              <a:rPr lang="en-US" altLang="zh-CN" sz="1400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cudaMallocArray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仅分配八个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CUDA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数组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f1_array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f2_array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f8_array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③预先声明八个的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texture&lt;float, 2&gt;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类型的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2D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纹理变量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f1_tex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f2_tex</a:t>
            </a:r>
            <a:r>
              <a:rPr lang="zh-CN" altLang="en-US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……f8_tex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75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467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82126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82126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82126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www.2ppt.com">
  <a:themeElements>
    <a:clrScheme name="Dragon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979</Words>
  <Application>Microsoft Office PowerPoint</Application>
  <PresentationFormat>宽屏</PresentationFormat>
  <Paragraphs>100</Paragraphs>
  <Slides>16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方正小标宋简体</vt:lpstr>
      <vt:lpstr>黑体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www.2ppt.com</vt:lpstr>
      <vt:lpstr>MathType 7.0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/>
  <cp:lastModifiedBy>ustc</cp:lastModifiedBy>
  <cp:revision>29</cp:revision>
  <dcterms:created xsi:type="dcterms:W3CDTF">2021-05-18T01:26:58Z</dcterms:created>
  <dcterms:modified xsi:type="dcterms:W3CDTF">2022-05-17T01:55:49Z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3B0E0EFBCFB64DCAB42B445F83569D6D</vt:lpwstr>
  </property>
</Properties>
</file>